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handoutMasterIdLst>
    <p:handoutMasterId r:id="rId21"/>
  </p:handoutMasterIdLst>
  <p:sldIdLst>
    <p:sldId id="326" r:id="rId3"/>
    <p:sldId id="327" r:id="rId4"/>
    <p:sldId id="341" r:id="rId5"/>
    <p:sldId id="347" r:id="rId6"/>
    <p:sldId id="346" r:id="rId7"/>
    <p:sldId id="370" r:id="rId8"/>
    <p:sldId id="378" r:id="rId9"/>
    <p:sldId id="379" r:id="rId10"/>
    <p:sldId id="349" r:id="rId11"/>
    <p:sldId id="369" r:id="rId12"/>
    <p:sldId id="377" r:id="rId13"/>
    <p:sldId id="380" r:id="rId14"/>
    <p:sldId id="374" r:id="rId15"/>
    <p:sldId id="372" r:id="rId16"/>
    <p:sldId id="376" r:id="rId17"/>
    <p:sldId id="353" r:id="rId18"/>
    <p:sldId id="35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7817806" y="1674659"/>
            <a:ext cx="2254685" cy="3623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119509" y="1674660"/>
            <a:ext cx="248434" cy="3623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367943" y="1674660"/>
            <a:ext cx="5449863" cy="3623154"/>
          </a:xfrm>
          <a:prstGeom prst="rect">
            <a:avLst/>
          </a:prstGeom>
          <a:solidFill>
            <a:srgbClr val="143163">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3"/>
          <p:cNvSpPr>
            <a:spLocks noGrp="1"/>
          </p:cNvSpPr>
          <p:nvPr>
            <p:ph type="body" sz="quarter" idx="10" hasCustomPrompt="1"/>
          </p:nvPr>
        </p:nvSpPr>
        <p:spPr>
          <a:xfrm>
            <a:off x="2736568" y="2121406"/>
            <a:ext cx="5054097" cy="1096963"/>
          </a:xfrm>
        </p:spPr>
        <p:txBody>
          <a:bodyPr anchor="ctr">
            <a:noAutofit/>
          </a:bodyPr>
          <a:lstStyle>
            <a:lvl1pPr marL="0" indent="0" algn="l">
              <a:buFontTx/>
              <a:buNone/>
              <a:defRPr sz="7200">
                <a:solidFill>
                  <a:schemeClr val="bg1"/>
                </a:solidFill>
              </a:defRPr>
            </a:lvl1pPr>
          </a:lstStyle>
          <a:p>
            <a:pPr lvl="0"/>
            <a:r>
              <a:rPr lang="zh-CN" altLang="en-US" dirty="0"/>
              <a:t>文本样式</a:t>
            </a:r>
            <a:endParaRPr lang="zh-CN" altLang="en-US" dirty="0"/>
          </a:p>
        </p:txBody>
      </p:sp>
      <p:sp>
        <p:nvSpPr>
          <p:cNvPr id="15" name="文本占位符 26"/>
          <p:cNvSpPr>
            <a:spLocks noGrp="1"/>
          </p:cNvSpPr>
          <p:nvPr>
            <p:ph type="body" sz="quarter" idx="11" hasCustomPrompt="1"/>
          </p:nvPr>
        </p:nvSpPr>
        <p:spPr>
          <a:xfrm>
            <a:off x="2736568" y="3120798"/>
            <a:ext cx="4892357" cy="1038163"/>
          </a:xfrm>
        </p:spPr>
        <p:txBody>
          <a:bodyPr anchor="ctr">
            <a:noAutofit/>
          </a:bodyPr>
          <a:lstStyle>
            <a:lvl1pPr marL="0" indent="0" algn="l">
              <a:buNone/>
              <a:defRPr sz="3200">
                <a:solidFill>
                  <a:schemeClr val="bg1"/>
                </a:solidFill>
              </a:defRPr>
            </a:lvl1pPr>
          </a:lstStyle>
          <a:p>
            <a:pPr lvl="0"/>
            <a:r>
              <a:rPr lang="zh-CN" altLang="en-US" dirty="0"/>
              <a:t>单击此处编辑文本样式</a:t>
            </a:r>
            <a:endParaRPr lang="zh-CN" altLang="en-US" dirty="0"/>
          </a:p>
        </p:txBody>
      </p:sp>
      <p:sp>
        <p:nvSpPr>
          <p:cNvPr id="16" name="文本占位符 21"/>
          <p:cNvSpPr>
            <a:spLocks noGrp="1"/>
          </p:cNvSpPr>
          <p:nvPr>
            <p:ph type="body" sz="quarter" idx="14"/>
          </p:nvPr>
        </p:nvSpPr>
        <p:spPr>
          <a:xfrm>
            <a:off x="2736568" y="4230012"/>
            <a:ext cx="5260734" cy="821191"/>
          </a:xfrm>
        </p:spPr>
        <p:txBody>
          <a:bodyPr>
            <a:noAutofit/>
          </a:bodyPr>
          <a:lstStyle>
            <a:lvl1pPr marL="0" indent="0" algn="l">
              <a:buFontTx/>
              <a:buNone/>
              <a:defRPr sz="1800">
                <a:solidFill>
                  <a:schemeClr val="bg1"/>
                </a:solidFill>
              </a:defRPr>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Chicago Crime Analysis</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Chicago Crime Analysis</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Chicago Crime Analysis</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387350" y="273050"/>
            <a:ext cx="11417300" cy="6311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7801" b="7801"/>
          <a:stretch>
            <a:fillRect/>
          </a:stretch>
        </p:blipFill>
        <p:spPr>
          <a:xfrm>
            <a:off x="0" y="0"/>
            <a:ext cx="12192000" cy="6858000"/>
          </a:xfrm>
          <a:prstGeom prst="rect">
            <a:avLst/>
          </a:prstGeom>
        </p:spPr>
      </p:pic>
      <p:sp>
        <p:nvSpPr>
          <p:cNvPr id="9" name="矩形 8"/>
          <p:cNvSpPr/>
          <p:nvPr userDrawn="1"/>
        </p:nvSpPr>
        <p:spPr>
          <a:xfrm>
            <a:off x="2503184" y="1746880"/>
            <a:ext cx="7185632" cy="3364239"/>
          </a:xfrm>
          <a:prstGeom prst="rect">
            <a:avLst/>
          </a:prstGeom>
          <a:solidFill>
            <a:srgbClr val="143163">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16"/>
          <p:cNvSpPr>
            <a:spLocks noGrp="1"/>
          </p:cNvSpPr>
          <p:nvPr>
            <p:ph type="body" sz="quarter" idx="15"/>
          </p:nvPr>
        </p:nvSpPr>
        <p:spPr>
          <a:xfrm>
            <a:off x="3298031" y="3754825"/>
            <a:ext cx="5595938" cy="749300"/>
          </a:xfrm>
        </p:spPr>
        <p:txBody>
          <a:bodyPr anchor="ctr">
            <a:normAutofit/>
          </a:bodyPr>
          <a:lstStyle>
            <a:lvl1pPr marL="0" indent="0" algn="ctr">
              <a:buFontTx/>
              <a:buNone/>
              <a:defRPr sz="1800">
                <a:solidFill>
                  <a:schemeClr val="bg1"/>
                </a:solidFill>
              </a:defRPr>
            </a:lvl1pPr>
            <a:lvl2pPr marL="457200" indent="0">
              <a:buNone/>
              <a:defRPr/>
            </a:lvl2pPr>
          </a:lstStyle>
          <a:p>
            <a:pPr lvl="0"/>
            <a:r>
              <a:rPr lang="zh-CN" altLang="en-US" dirty="0"/>
              <a:t>单击此处编辑母版文本样式</a:t>
            </a:r>
            <a:endParaRPr lang="zh-CN" altLang="en-US" dirty="0"/>
          </a:p>
        </p:txBody>
      </p:sp>
      <p:sp>
        <p:nvSpPr>
          <p:cNvPr id="11" name="文本占位符 14"/>
          <p:cNvSpPr>
            <a:spLocks noGrp="1"/>
          </p:cNvSpPr>
          <p:nvPr>
            <p:ph type="body" sz="quarter" idx="14" hasCustomPrompt="1"/>
          </p:nvPr>
        </p:nvSpPr>
        <p:spPr>
          <a:xfrm>
            <a:off x="3308350" y="2223339"/>
            <a:ext cx="5575300" cy="1573498"/>
          </a:xfrm>
        </p:spPr>
        <p:txBody>
          <a:bodyPr anchor="ctr">
            <a:noAutofit/>
          </a:bodyPr>
          <a:lstStyle>
            <a:lvl1pPr marL="0" indent="0" algn="ctr">
              <a:buFontTx/>
              <a:buNone/>
              <a:defRPr sz="4800">
                <a:solidFill>
                  <a:schemeClr val="bg1"/>
                </a:solidFill>
              </a:defRPr>
            </a:lvl1pPr>
          </a:lstStyle>
          <a:p>
            <a:pPr lvl="0"/>
            <a:r>
              <a:rPr lang="zh-CN" altLang="en-US" dirty="0"/>
              <a:t>单击编辑文本</a:t>
            </a:r>
            <a:endParaRPr lang="zh-CN" altLang="en-US" dirty="0"/>
          </a:p>
        </p:txBody>
      </p:sp>
      <p:sp>
        <p:nvSpPr>
          <p:cNvPr id="12" name="矩形 11"/>
          <p:cNvSpPr/>
          <p:nvPr userDrawn="1"/>
        </p:nvSpPr>
        <p:spPr>
          <a:xfrm>
            <a:off x="2076450" y="1435435"/>
            <a:ext cx="8039100" cy="398712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2714625" y="0"/>
            <a:ext cx="6924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4" name="图片占位符 23"/>
          <p:cNvSpPr>
            <a:spLocks noGrp="1"/>
          </p:cNvSpPr>
          <p:nvPr>
            <p:ph type="pic" sz="quarter" idx="10"/>
          </p:nvPr>
        </p:nvSpPr>
        <p:spPr>
          <a:xfrm>
            <a:off x="1371601" y="2503013"/>
            <a:ext cx="5787928" cy="3474970"/>
          </a:xfrm>
          <a:custGeom>
            <a:avLst/>
            <a:gdLst>
              <a:gd name="connsiteX0" fmla="*/ 0 w 5787928"/>
              <a:gd name="connsiteY0" fmla="*/ 0 h 3474970"/>
              <a:gd name="connsiteX1" fmla="*/ 5787928 w 5787928"/>
              <a:gd name="connsiteY1" fmla="*/ 0 h 3474970"/>
              <a:gd name="connsiteX2" fmla="*/ 5787928 w 5787928"/>
              <a:gd name="connsiteY2" fmla="*/ 3474970 h 3474970"/>
              <a:gd name="connsiteX3" fmla="*/ 0 w 5787928"/>
              <a:gd name="connsiteY3" fmla="*/ 3474970 h 3474970"/>
            </a:gdLst>
            <a:ahLst/>
            <a:cxnLst>
              <a:cxn ang="0">
                <a:pos x="connsiteX0" y="connsiteY0"/>
              </a:cxn>
              <a:cxn ang="0">
                <a:pos x="connsiteX1" y="connsiteY1"/>
              </a:cxn>
              <a:cxn ang="0">
                <a:pos x="connsiteX2" y="connsiteY2"/>
              </a:cxn>
              <a:cxn ang="0">
                <a:pos x="connsiteX3" y="connsiteY3"/>
              </a:cxn>
            </a:cxnLst>
            <a:rect l="l" t="t" r="r" b="b"/>
            <a:pathLst>
              <a:path w="5787928" h="3474970">
                <a:moveTo>
                  <a:pt x="0" y="0"/>
                </a:moveTo>
                <a:lnTo>
                  <a:pt x="5787928" y="0"/>
                </a:lnTo>
                <a:lnTo>
                  <a:pt x="5787928" y="3474970"/>
                </a:lnTo>
                <a:lnTo>
                  <a:pt x="0" y="3474970"/>
                </a:lnTo>
                <a:close/>
              </a:path>
            </a:pathLst>
          </a:custGeom>
        </p:spPr>
        <p:txBody>
          <a:bodyPr wrap="square">
            <a:noAutofit/>
          </a:bodyPr>
          <a:lstStyle/>
          <a:p>
            <a:endParaRPr lang="zh-CN" altLang="en-US"/>
          </a:p>
        </p:txBody>
      </p:sp>
      <p:sp>
        <p:nvSpPr>
          <p:cNvPr id="16" name="矩形 15"/>
          <p:cNvSpPr/>
          <p:nvPr userDrawn="1"/>
        </p:nvSpPr>
        <p:spPr>
          <a:xfrm>
            <a:off x="1" y="0"/>
            <a:ext cx="10001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5"/>
          <p:cNvSpPr>
            <a:spLocks noGrp="1"/>
          </p:cNvSpPr>
          <p:nvPr>
            <p:ph type="pic" sz="quarter" idx="11"/>
          </p:nvPr>
        </p:nvSpPr>
        <p:spPr>
          <a:xfrm>
            <a:off x="1371114" y="466239"/>
            <a:ext cx="1803886" cy="1803886"/>
          </a:xfrm>
        </p:spPr>
        <p:txBody>
          <a:bodyPr/>
          <a:lstStyle/>
          <a:p>
            <a:endParaRPr lang="zh-CN" altLang="en-US"/>
          </a:p>
        </p:txBody>
      </p:sp>
      <p:sp>
        <p:nvSpPr>
          <p:cNvPr id="30" name="图片占位符 25"/>
          <p:cNvSpPr>
            <a:spLocks noGrp="1"/>
          </p:cNvSpPr>
          <p:nvPr>
            <p:ph type="pic" sz="quarter" idx="12"/>
          </p:nvPr>
        </p:nvSpPr>
        <p:spPr>
          <a:xfrm>
            <a:off x="3363622" y="466239"/>
            <a:ext cx="1803886" cy="1803886"/>
          </a:xfrm>
        </p:spPr>
        <p:txBody>
          <a:bodyPr/>
          <a:lstStyle/>
          <a:p>
            <a:endParaRPr lang="zh-CN" altLang="en-US"/>
          </a:p>
        </p:txBody>
      </p:sp>
      <p:sp>
        <p:nvSpPr>
          <p:cNvPr id="31" name="图片占位符 25"/>
          <p:cNvSpPr>
            <a:spLocks noGrp="1"/>
          </p:cNvSpPr>
          <p:nvPr>
            <p:ph type="pic" sz="quarter" idx="13"/>
          </p:nvPr>
        </p:nvSpPr>
        <p:spPr>
          <a:xfrm>
            <a:off x="5355643" y="466239"/>
            <a:ext cx="1803886" cy="1803886"/>
          </a:xfrm>
        </p:spPr>
        <p:txBody>
          <a:bodyPr/>
          <a:lstStyle/>
          <a:p>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Chicago Crime Analysis</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5372100"/>
            <a:ext cx="12192000" cy="148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p:ph type="pic" sz="quarter" idx="13"/>
          </p:nvPr>
        </p:nvSpPr>
        <p:spPr>
          <a:xfrm>
            <a:off x="0" y="2286000"/>
            <a:ext cx="12192000" cy="3086100"/>
          </a:xfrm>
        </p:spPr>
        <p:txBody>
          <a:bodyPr/>
          <a:lstStyle/>
          <a:p>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Chicago Crime Analysis</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0" y="1617423"/>
            <a:ext cx="248434" cy="3623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48434" y="1617423"/>
            <a:ext cx="6711166" cy="3623154"/>
          </a:xfrm>
          <a:prstGeom prst="rect">
            <a:avLst/>
          </a:prstGeom>
          <a:solidFill>
            <a:srgbClr val="143163">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3"/>
          <p:cNvSpPr>
            <a:spLocks noGrp="1"/>
          </p:cNvSpPr>
          <p:nvPr>
            <p:ph type="body" sz="quarter" idx="10" hasCustomPrompt="1"/>
          </p:nvPr>
        </p:nvSpPr>
        <p:spPr>
          <a:xfrm>
            <a:off x="617059" y="2064169"/>
            <a:ext cx="5054097" cy="1096963"/>
          </a:xfrm>
        </p:spPr>
        <p:txBody>
          <a:bodyPr anchor="ctr">
            <a:noAutofit/>
          </a:bodyPr>
          <a:lstStyle>
            <a:lvl1pPr marL="0" indent="0" algn="l">
              <a:buFontTx/>
              <a:buNone/>
              <a:defRPr sz="7200">
                <a:solidFill>
                  <a:schemeClr val="bg1"/>
                </a:solidFill>
              </a:defRPr>
            </a:lvl1pPr>
          </a:lstStyle>
          <a:p>
            <a:pPr lvl="0"/>
            <a:r>
              <a:rPr lang="zh-CN" altLang="en-US" dirty="0"/>
              <a:t>文本样式</a:t>
            </a:r>
            <a:endParaRPr lang="zh-CN" altLang="en-US" dirty="0"/>
          </a:p>
        </p:txBody>
      </p:sp>
      <p:sp>
        <p:nvSpPr>
          <p:cNvPr id="15" name="文本占位符 26"/>
          <p:cNvSpPr>
            <a:spLocks noGrp="1"/>
          </p:cNvSpPr>
          <p:nvPr>
            <p:ph type="body" sz="quarter" idx="11" hasCustomPrompt="1"/>
          </p:nvPr>
        </p:nvSpPr>
        <p:spPr>
          <a:xfrm>
            <a:off x="617059" y="3063561"/>
            <a:ext cx="4892357" cy="1038163"/>
          </a:xfrm>
        </p:spPr>
        <p:txBody>
          <a:bodyPr anchor="ctr">
            <a:noAutofit/>
          </a:bodyPr>
          <a:lstStyle>
            <a:lvl1pPr marL="0" indent="0" algn="l">
              <a:buNone/>
              <a:defRPr sz="3200">
                <a:solidFill>
                  <a:schemeClr val="bg1"/>
                </a:solidFill>
              </a:defRPr>
            </a:lvl1pPr>
          </a:lstStyle>
          <a:p>
            <a:pPr lvl="0"/>
            <a:r>
              <a:rPr lang="zh-CN" altLang="en-US" dirty="0"/>
              <a:t>单击此处编辑文本样式</a:t>
            </a:r>
            <a:endParaRPr lang="zh-CN" altLang="en-US" dirty="0"/>
          </a:p>
        </p:txBody>
      </p:sp>
      <p:sp>
        <p:nvSpPr>
          <p:cNvPr id="16" name="文本占位符 21"/>
          <p:cNvSpPr>
            <a:spLocks noGrp="1"/>
          </p:cNvSpPr>
          <p:nvPr>
            <p:ph type="body" sz="quarter" idx="14"/>
          </p:nvPr>
        </p:nvSpPr>
        <p:spPr>
          <a:xfrm>
            <a:off x="617059" y="4172775"/>
            <a:ext cx="5260734" cy="821191"/>
          </a:xfrm>
        </p:spPr>
        <p:txBody>
          <a:bodyPr>
            <a:noAutofit/>
          </a:bodyPr>
          <a:lstStyle>
            <a:lvl1pPr marL="0" indent="0" algn="l">
              <a:buFontTx/>
              <a:buNone/>
              <a:defRPr sz="1800">
                <a:solidFill>
                  <a:schemeClr val="bg1"/>
                </a:solidFill>
              </a:defRPr>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Chicago Crime Analysis</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Chicago Crime Analysis</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385060" y="2672080"/>
            <a:ext cx="7513320" cy="1097280"/>
          </a:xfrm>
        </p:spPr>
        <p:txBody>
          <a:bodyPr/>
          <a:lstStyle/>
          <a:p>
            <a:r>
              <a:rPr lang="en-US" altLang="zh-CN" dirty="0">
                <a:sym typeface="+mn-lt"/>
              </a:rPr>
              <a:t>Chicago Crime Analysis</a:t>
            </a:r>
            <a:endParaRPr lang="en-US" altLang="zh-CN" dirty="0">
              <a:sym typeface="+mn-lt"/>
            </a:endParaRPr>
          </a:p>
        </p:txBody>
      </p:sp>
      <p:sp>
        <p:nvSpPr>
          <p:cNvPr id="3" name="文本占位符 2"/>
          <p:cNvSpPr>
            <a:spLocks noGrp="1"/>
          </p:cNvSpPr>
          <p:nvPr>
            <p:ph type="body" sz="quarter" idx="11"/>
          </p:nvPr>
        </p:nvSpPr>
        <p:spPr>
          <a:xfrm>
            <a:off x="2620998" y="4383624"/>
            <a:ext cx="4892357" cy="727302"/>
          </a:xfrm>
        </p:spPr>
        <p:txBody>
          <a:bodyPr/>
          <a:lstStyle/>
          <a:p>
            <a:r>
              <a:rPr lang="en-US" altLang="zh-CN" sz="1600" kern="100" dirty="0">
                <a:cs typeface="Arial" panose="020B0604020202020204" pitchFamily="34" charset="0"/>
                <a:sym typeface="+mn-lt"/>
              </a:rPr>
              <a:t>by</a:t>
            </a:r>
            <a:r>
              <a:rPr lang="en-US" altLang="zh-CN" sz="2800" kern="100" dirty="0">
                <a:cs typeface="Arial" panose="020B0604020202020204" pitchFamily="34" charset="0"/>
                <a:sym typeface="+mn-lt"/>
              </a:rPr>
              <a:t> Ebele Shaba </a:t>
            </a:r>
            <a:r>
              <a:rPr lang="en-US" altLang="zh-CN" sz="1800" kern="100" dirty="0">
                <a:cs typeface="Arial" panose="020B0604020202020204" pitchFamily="34" charset="0"/>
                <a:sym typeface="+mn-lt"/>
              </a:rPr>
              <a:t>(DA)</a:t>
            </a:r>
            <a:endParaRPr lang="en-US" altLang="zh-CN" sz="1800" kern="100" dirty="0">
              <a:cs typeface="Arial" panose="020B0604020202020204" pitchFamily="34" charset="0"/>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7451090" y="2360930"/>
            <a:ext cx="4241800" cy="3568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tx1"/>
                </a:solidFill>
                <a:sym typeface="+mn-lt"/>
              </a:rPr>
              <a:t>The differences in the crime counts that happens during the week are not many, the percentage shows a </a:t>
            </a:r>
            <a:r>
              <a:rPr lang="en-US" altLang="zh-CN" sz="1600" b="1" dirty="0">
                <a:solidFill>
                  <a:schemeClr val="tx1"/>
                </a:solidFill>
                <a:latin typeface="Arial Bold" panose="020B0604020202020204" charset="0"/>
                <a:cs typeface="Arial Bold" panose="020B0604020202020204" charset="0"/>
                <a:sym typeface="+mn-lt"/>
              </a:rPr>
              <a:t>±2%</a:t>
            </a:r>
            <a:r>
              <a:rPr lang="en-US" altLang="zh-CN" sz="1400" dirty="0">
                <a:solidFill>
                  <a:schemeClr val="tx1"/>
                </a:solidFill>
                <a:sym typeface="+mn-lt"/>
              </a:rPr>
              <a:t> from sun to sat. However further analysis shows that crimes occurs mostly during the </a:t>
            </a:r>
            <a:r>
              <a:rPr lang="en-US" altLang="zh-CN" sz="1600" b="1" dirty="0">
                <a:solidFill>
                  <a:schemeClr val="tx1"/>
                </a:solidFill>
                <a:latin typeface="Arial Bold" panose="020B0604020202020204" charset="0"/>
                <a:cs typeface="Arial Bold" panose="020B0604020202020204" charset="0"/>
                <a:sym typeface="+mn-lt"/>
              </a:rPr>
              <a:t>week</a:t>
            </a:r>
            <a:r>
              <a:rPr lang="en-US" altLang="zh-CN" sz="1400" dirty="0">
                <a:solidFill>
                  <a:schemeClr val="tx1"/>
                </a:solidFill>
                <a:sym typeface="+mn-lt"/>
              </a:rPr>
              <a:t> rather than on the weekends. This maybe because most individuals do not leave the comfort of the homes on the weekends for reasons like work or shopping.</a:t>
            </a:r>
            <a:endParaRPr lang="en-US" altLang="zh-CN" sz="1400" dirty="0">
              <a:solidFill>
                <a:schemeClr val="tx1"/>
              </a:solidFill>
              <a:sym typeface="+mn-lt"/>
            </a:endParaRPr>
          </a:p>
        </p:txBody>
      </p:sp>
      <p:sp>
        <p:nvSpPr>
          <p:cNvPr id="7" name="文本占位符 4"/>
          <p:cNvSpPr txBox="1"/>
          <p:nvPr/>
        </p:nvSpPr>
        <p:spPr>
          <a:xfrm>
            <a:off x="7212965" y="1598295"/>
            <a:ext cx="48323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What percentage of crime occurs during the week? When is crime most prevalent?</a:t>
            </a:r>
            <a:endParaRPr lang="en-US" altLang="zh-CN" sz="2000" dirty="0">
              <a:solidFill>
                <a:schemeClr val="accent1"/>
              </a:solidFill>
              <a:sym typeface="+mn-lt"/>
            </a:endParaRPr>
          </a:p>
        </p:txBody>
      </p:sp>
      <p:pic>
        <p:nvPicPr>
          <p:cNvPr id="3" name="Picture Placeholder 2" descr="Screenshot 2022-09-30 at 10.25.05"/>
          <p:cNvPicPr>
            <a:picLocks noChangeAspect="1"/>
          </p:cNvPicPr>
          <p:nvPr>
            <p:ph type="pic" sz="quarter" idx="10"/>
          </p:nvPr>
        </p:nvPicPr>
        <p:blipFill>
          <a:blip r:embed="rId1"/>
          <a:stretch>
            <a:fillRect/>
          </a:stretch>
        </p:blipFill>
        <p:spPr>
          <a:xfrm>
            <a:off x="1124585" y="619125"/>
            <a:ext cx="5788025" cy="5530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7023735" y="1479550"/>
            <a:ext cx="4831080" cy="16808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Unfortunately the piechart shows that less amount of arrest were made successfully, </a:t>
            </a:r>
            <a:r>
              <a:rPr lang="en-US" altLang="zh-CN" sz="1600" b="1" dirty="0">
                <a:solidFill>
                  <a:srgbClr val="FF0000"/>
                </a:solidFill>
                <a:latin typeface="Arial Bold" panose="020B0604020202020204" charset="0"/>
                <a:cs typeface="Arial Bold" panose="020B0604020202020204" charset="0"/>
                <a:sym typeface="+mn-lt"/>
              </a:rPr>
              <a:t>26.2%</a:t>
            </a:r>
            <a:r>
              <a:rPr lang="en-US" altLang="zh-CN" sz="1400" dirty="0">
                <a:solidFill>
                  <a:schemeClr val="bg2">
                    <a:lumMod val="50000"/>
                  </a:schemeClr>
                </a:solidFill>
                <a:sym typeface="+mn-lt"/>
              </a:rPr>
              <a:t> of crime to be exact are successfully made. The low rate of crime places a demand on the police department and city officals to answer a lot of questions and pay more mind to the community</a:t>
            </a:r>
            <a:endParaRPr lang="en-US" altLang="zh-CN" sz="1400" dirty="0">
              <a:solidFill>
                <a:schemeClr val="bg2">
                  <a:lumMod val="50000"/>
                </a:schemeClr>
              </a:solidFill>
              <a:sym typeface="+mn-lt"/>
            </a:endParaRPr>
          </a:p>
        </p:txBody>
      </p:sp>
      <p:sp>
        <p:nvSpPr>
          <p:cNvPr id="7" name="文本占位符 4"/>
          <p:cNvSpPr txBox="1"/>
          <p:nvPr/>
        </p:nvSpPr>
        <p:spPr>
          <a:xfrm>
            <a:off x="6953250" y="249555"/>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Are arrests mostly successful? What percentage of arrests are successful? What percentage of arrests are not successful?</a:t>
            </a:r>
            <a:endParaRPr lang="en-US" altLang="zh-CN" sz="2000" dirty="0">
              <a:solidFill>
                <a:schemeClr val="accent1"/>
              </a:solidFill>
              <a:sym typeface="+mn-lt"/>
            </a:endParaRPr>
          </a:p>
        </p:txBody>
      </p:sp>
      <p:pic>
        <p:nvPicPr>
          <p:cNvPr id="13" name="Picture Placeholder 12" descr="/Users/ebeleshaba/Desktop/Screenshot 2022-09-30 at 10.32.17.pngScreenshot 2022-09-30 at 10.32.17"/>
          <p:cNvPicPr>
            <a:picLocks noChangeAspect="1"/>
          </p:cNvPicPr>
          <p:nvPr>
            <p:ph type="pic" sz="quarter" idx="10"/>
          </p:nvPr>
        </p:nvPicPr>
        <p:blipFill>
          <a:blip r:embed="rId1"/>
          <a:srcRect/>
          <a:stretch>
            <a:fillRect/>
          </a:stretch>
        </p:blipFill>
        <p:spPr>
          <a:xfrm>
            <a:off x="2403793" y="3557270"/>
            <a:ext cx="3399790" cy="2654300"/>
          </a:xfrm>
          <a:prstGeom prst="rect">
            <a:avLst/>
          </a:prstGeom>
        </p:spPr>
      </p:pic>
      <p:pic>
        <p:nvPicPr>
          <p:cNvPr id="14" name="Picture 13" descr="/Users/ebeleshaba/Desktop/Screenshot 2022-09-30 at 10.32.01.pngScreenshot 2022-09-30 at 10.32.01"/>
          <p:cNvPicPr>
            <a:picLocks noChangeAspect="1"/>
          </p:cNvPicPr>
          <p:nvPr/>
        </p:nvPicPr>
        <p:blipFill>
          <a:blip r:embed="rId2"/>
          <a:srcRect/>
          <a:stretch>
            <a:fillRect/>
          </a:stretch>
        </p:blipFill>
        <p:spPr>
          <a:xfrm>
            <a:off x="2404110" y="505460"/>
            <a:ext cx="3267710" cy="2654935"/>
          </a:xfrm>
          <a:prstGeom prst="rect">
            <a:avLst/>
          </a:prstGeom>
        </p:spPr>
      </p:pic>
      <p:sp>
        <p:nvSpPr>
          <p:cNvPr id="15" name="文本占位符 4"/>
          <p:cNvSpPr txBox="1"/>
          <p:nvPr/>
        </p:nvSpPr>
        <p:spPr>
          <a:xfrm>
            <a:off x="6953250" y="3395345"/>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Are crimes mostly domestic? What percentage of crimes are domestic? What percentage of crimes are not domestic?</a:t>
            </a:r>
            <a:endParaRPr lang="en-US" altLang="zh-CN" sz="2000" dirty="0">
              <a:solidFill>
                <a:schemeClr val="accent1"/>
              </a:solidFill>
              <a:sym typeface="+mn-lt"/>
            </a:endParaRPr>
          </a:p>
        </p:txBody>
      </p:sp>
      <p:sp>
        <p:nvSpPr>
          <p:cNvPr id="16" name="文本占位符 3"/>
          <p:cNvSpPr txBox="1"/>
          <p:nvPr/>
        </p:nvSpPr>
        <p:spPr>
          <a:xfrm>
            <a:off x="7024370" y="4453255"/>
            <a:ext cx="4830445" cy="1758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From the second piechart, it can be concluded that domestic crimes(crimes that cause bodily harm for example rape) are low. The criminals may have more regard for human life than property. This a good discovery however the goal is to completely eradicate crime or atleast reduce them to the barest minimum</a:t>
            </a:r>
            <a:endParaRPr lang="en-US" altLang="zh-CN" sz="1400" dirty="0">
              <a:solidFill>
                <a:schemeClr val="bg2">
                  <a:lumMod val="50000"/>
                </a:schemeClr>
              </a:solidFill>
              <a:sym typeface="+mn-lt"/>
            </a:endParaRPr>
          </a:p>
          <a:p>
            <a:pPr marL="0" indent="0" algn="just">
              <a:lnSpc>
                <a:spcPts val="2100"/>
              </a:lnSpc>
              <a:buFont typeface="Wingdings" panose="05000000000000000000" pitchFamily="2" charset="2"/>
              <a:buNone/>
            </a:pPr>
            <a:endParaRPr lang="en-US" altLang="zh-CN" sz="1400" dirty="0">
              <a:solidFill>
                <a:schemeClr val="bg2">
                  <a:lumMod val="50000"/>
                </a:schemeClr>
              </a:solidFill>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文本占位符 3"/>
          <p:cNvSpPr txBox="1"/>
          <p:nvPr/>
        </p:nvSpPr>
        <p:spPr>
          <a:xfrm>
            <a:off x="346710" y="2749550"/>
            <a:ext cx="4401185" cy="1587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The barcharts further establishes the fact that crimes occurs mostly during the week rather than on the weekends in Chicago, and there are less arrests and less domestic crimes accross board.</a:t>
            </a:r>
            <a:endParaRPr lang="en-US" altLang="zh-CN" sz="1400" dirty="0">
              <a:solidFill>
                <a:schemeClr val="bg2">
                  <a:lumMod val="50000"/>
                </a:schemeClr>
              </a:solidFill>
              <a:sym typeface="+mn-lt"/>
            </a:endParaRPr>
          </a:p>
        </p:txBody>
      </p:sp>
      <p:sp>
        <p:nvSpPr>
          <p:cNvPr id="7" name="文本占位符 4"/>
          <p:cNvSpPr txBox="1"/>
          <p:nvPr/>
        </p:nvSpPr>
        <p:spPr>
          <a:xfrm>
            <a:off x="346710" y="1674495"/>
            <a:ext cx="525907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What relationship is there between the day type and arrests, and the day type and domestic crimes? What conclusions can be infered?</a:t>
            </a:r>
            <a:endParaRPr lang="en-US" altLang="zh-CN" sz="2000" dirty="0">
              <a:solidFill>
                <a:schemeClr val="accent1"/>
              </a:solidFill>
              <a:sym typeface="+mn-lt"/>
            </a:endParaRPr>
          </a:p>
        </p:txBody>
      </p:sp>
      <p:pic>
        <p:nvPicPr>
          <p:cNvPr id="2" name="Picture Placeholder 2" descr="/Users/ebeleshaba/Desktop/Screenshot 2022-09-30 at 11.02.37.pngScreenshot 2022-09-30 at 11.02.37"/>
          <p:cNvPicPr>
            <a:picLocks noChangeAspect="1"/>
          </p:cNvPicPr>
          <p:nvPr/>
        </p:nvPicPr>
        <p:blipFill>
          <a:blip r:embed="rId1"/>
          <a:srcRect/>
          <a:stretch>
            <a:fillRect/>
          </a:stretch>
        </p:blipFill>
        <p:spPr>
          <a:xfrm>
            <a:off x="6065838" y="612775"/>
            <a:ext cx="5384165" cy="5429250"/>
          </a:xfrm>
          <a:prstGeom prst="rect">
            <a:avLst/>
          </a:prstGeom>
        </p:spPr>
      </p:pic>
      <p:sp>
        <p:nvSpPr>
          <p:cNvPr id="3" name="Slide Number Placeholder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7236460" y="1202690"/>
            <a:ext cx="4831080" cy="166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From the univariate analysis, the crime count trend over 21years were analysed, the chart above however shows the trends in relation to successful arrests. There is a </a:t>
            </a:r>
            <a:r>
              <a:rPr lang="en-US" altLang="zh-CN" sz="1600" b="1" dirty="0">
                <a:solidFill>
                  <a:schemeClr val="bg2">
                    <a:lumMod val="50000"/>
                  </a:schemeClr>
                </a:solidFill>
                <a:latin typeface="Arial Bold" panose="020B0604020202020204" charset="0"/>
                <a:cs typeface="Arial Bold" panose="020B0604020202020204" charset="0"/>
                <a:sym typeface="+mn-lt"/>
              </a:rPr>
              <a:t>decline</a:t>
            </a:r>
            <a:r>
              <a:rPr lang="en-US" altLang="zh-CN" sz="1400" dirty="0">
                <a:solidFill>
                  <a:schemeClr val="bg2">
                    <a:lumMod val="50000"/>
                  </a:schemeClr>
                </a:solidFill>
                <a:sym typeface="+mn-lt"/>
              </a:rPr>
              <a:t> with outliying peeks in 2009, 2014, and 2019 in succesful arrests, this may be due to the decline in crimes. The next visual may futher add context to the issue.</a:t>
            </a:r>
            <a:endParaRPr lang="en-US" altLang="zh-CN" sz="1400" dirty="0">
              <a:solidFill>
                <a:schemeClr val="bg2">
                  <a:lumMod val="50000"/>
                </a:schemeClr>
              </a:solidFill>
              <a:sym typeface="+mn-lt"/>
            </a:endParaRPr>
          </a:p>
          <a:p>
            <a:pPr marL="0" indent="0" algn="just">
              <a:lnSpc>
                <a:spcPts val="2100"/>
              </a:lnSpc>
              <a:buFont typeface="Wingdings" panose="05000000000000000000" pitchFamily="2" charset="2"/>
              <a:buNone/>
            </a:pPr>
            <a:endParaRPr lang="en-US" altLang="zh-CN" sz="1400" dirty="0">
              <a:solidFill>
                <a:schemeClr val="bg2">
                  <a:lumMod val="50000"/>
                </a:schemeClr>
              </a:solidFill>
              <a:sym typeface="+mn-lt"/>
            </a:endParaRPr>
          </a:p>
        </p:txBody>
      </p:sp>
      <p:sp>
        <p:nvSpPr>
          <p:cNvPr id="7" name="文本占位符 4"/>
          <p:cNvSpPr txBox="1"/>
          <p:nvPr/>
        </p:nvSpPr>
        <p:spPr>
          <a:xfrm>
            <a:off x="7095490" y="249555"/>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How are the crime trends over days, month and year? which dates have the highest pick?</a:t>
            </a:r>
            <a:endParaRPr lang="en-US" altLang="zh-CN" sz="2000" dirty="0">
              <a:solidFill>
                <a:schemeClr val="accent1"/>
              </a:solidFill>
              <a:sym typeface="+mn-lt"/>
            </a:endParaRPr>
          </a:p>
        </p:txBody>
      </p:sp>
      <p:pic>
        <p:nvPicPr>
          <p:cNvPr id="13" name="Picture Placeholder 12" descr="/Users/ebeleshaba/Desktop/Screenshot 2022-09-30 at 10.38.10.pngScreenshot 2022-09-30 at 10.38.10"/>
          <p:cNvPicPr>
            <a:picLocks noChangeAspect="1"/>
          </p:cNvPicPr>
          <p:nvPr>
            <p:ph type="pic" sz="quarter" idx="10"/>
          </p:nvPr>
        </p:nvPicPr>
        <p:blipFill>
          <a:blip r:embed="rId1"/>
          <a:srcRect/>
          <a:stretch>
            <a:fillRect/>
          </a:stretch>
        </p:blipFill>
        <p:spPr>
          <a:xfrm>
            <a:off x="1177290" y="3581400"/>
            <a:ext cx="5530215" cy="2655570"/>
          </a:xfrm>
          <a:prstGeom prst="rect">
            <a:avLst/>
          </a:prstGeom>
        </p:spPr>
      </p:pic>
      <p:pic>
        <p:nvPicPr>
          <p:cNvPr id="14" name="Picture 13" descr="/Users/ebeleshaba/Desktop/Screenshot 2022-09-30 at 10.37.51.pngScreenshot 2022-09-30 at 10.37.51"/>
          <p:cNvPicPr>
            <a:picLocks noChangeAspect="1"/>
          </p:cNvPicPr>
          <p:nvPr/>
        </p:nvPicPr>
        <p:blipFill>
          <a:blip r:embed="rId2"/>
          <a:srcRect/>
          <a:stretch>
            <a:fillRect/>
          </a:stretch>
        </p:blipFill>
        <p:spPr>
          <a:xfrm>
            <a:off x="1177290" y="425450"/>
            <a:ext cx="5530850" cy="2654935"/>
          </a:xfrm>
          <a:prstGeom prst="rect">
            <a:avLst/>
          </a:prstGeom>
        </p:spPr>
      </p:pic>
      <p:sp>
        <p:nvSpPr>
          <p:cNvPr id="15" name="文本占位符 4"/>
          <p:cNvSpPr txBox="1"/>
          <p:nvPr/>
        </p:nvSpPr>
        <p:spPr>
          <a:xfrm>
            <a:off x="7095490" y="3376930"/>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How are the crime trends over the years in relation to failed arrests? </a:t>
            </a:r>
            <a:endParaRPr lang="en-US" altLang="zh-CN" sz="2000" dirty="0">
              <a:solidFill>
                <a:schemeClr val="accent1"/>
              </a:solidFill>
              <a:sym typeface="+mn-lt"/>
            </a:endParaRPr>
          </a:p>
        </p:txBody>
      </p:sp>
      <p:sp>
        <p:nvSpPr>
          <p:cNvPr id="16" name="文本占位符 3"/>
          <p:cNvSpPr txBox="1"/>
          <p:nvPr/>
        </p:nvSpPr>
        <p:spPr>
          <a:xfrm>
            <a:off x="7236460" y="4131310"/>
            <a:ext cx="4830445" cy="1664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In this chart with relation to the 'Percentages of Yearly Successful Arrests' chart, the opposite can be viewed. </a:t>
            </a:r>
            <a:r>
              <a:rPr lang="en-US" altLang="zh-CN" sz="1600" b="1" dirty="0">
                <a:solidFill>
                  <a:schemeClr val="bg2">
                    <a:lumMod val="50000"/>
                  </a:schemeClr>
                </a:solidFill>
                <a:latin typeface="Arial Bold" panose="020B0604020202020204" charset="0"/>
                <a:cs typeface="Arial Bold" panose="020B0604020202020204" charset="0"/>
                <a:sym typeface="+mn-lt"/>
              </a:rPr>
              <a:t>Failed arrests increases</a:t>
            </a:r>
            <a:r>
              <a:rPr lang="en-US" altLang="zh-CN" sz="1400" dirty="0">
                <a:solidFill>
                  <a:schemeClr val="bg2">
                    <a:lumMod val="50000"/>
                  </a:schemeClr>
                </a:solidFill>
                <a:sym typeface="+mn-lt"/>
              </a:rPr>
              <a:t> although there is a decline in crime counts over the 21years. Again, the police department and city officals must answer to the reasons why this is so.</a:t>
            </a:r>
            <a:endParaRPr lang="en-US" altLang="zh-CN" sz="1400" dirty="0">
              <a:solidFill>
                <a:schemeClr val="bg2">
                  <a:lumMod val="50000"/>
                </a:schemeClr>
              </a:solidFill>
              <a:sym typeface="+mn-lt"/>
            </a:endParaRPr>
          </a:p>
          <a:p>
            <a:pPr marL="0" indent="0" algn="just">
              <a:lnSpc>
                <a:spcPts val="2100"/>
              </a:lnSpc>
              <a:buFont typeface="Wingdings" panose="05000000000000000000" pitchFamily="2" charset="2"/>
              <a:buNone/>
            </a:pPr>
            <a:endParaRPr lang="en-US" altLang="zh-CN" sz="1400" dirty="0">
              <a:solidFill>
                <a:schemeClr val="bg2">
                  <a:lumMod val="50000"/>
                </a:schemeClr>
              </a:solidFill>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7531100" y="2190750"/>
            <a:ext cx="4241800" cy="3171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The heatmap gives the actual amount of successful and failed arrest of the crime types in Chicago. </a:t>
            </a:r>
            <a:r>
              <a:rPr lang="en-US" altLang="zh-CN" sz="1600" b="1" dirty="0">
                <a:solidFill>
                  <a:schemeClr val="bg2">
                    <a:lumMod val="50000"/>
                  </a:schemeClr>
                </a:solidFill>
                <a:latin typeface="Arial Bold" panose="020B0604020202020204" charset="0"/>
                <a:cs typeface="Arial Bold" panose="020B0604020202020204" charset="0"/>
                <a:sym typeface="+mn-lt"/>
              </a:rPr>
              <a:t>Theft</a:t>
            </a:r>
            <a:r>
              <a:rPr lang="en-US" altLang="zh-CN" sz="1400" dirty="0">
                <a:solidFill>
                  <a:schemeClr val="bg2">
                    <a:lumMod val="50000"/>
                  </a:schemeClr>
                </a:solidFill>
                <a:sym typeface="+mn-lt"/>
              </a:rPr>
              <a:t> which the topmost crime has </a:t>
            </a:r>
            <a:r>
              <a:rPr lang="en-US" altLang="zh-CN" sz="1600" b="1" dirty="0">
                <a:solidFill>
                  <a:schemeClr val="bg2">
                    <a:lumMod val="50000"/>
                  </a:schemeClr>
                </a:solidFill>
                <a:latin typeface="Arial Bold" panose="020B0604020202020204" charset="0"/>
                <a:cs typeface="Arial Bold" panose="020B0604020202020204" charset="0"/>
                <a:sym typeface="+mn-lt"/>
              </a:rPr>
              <a:t>48,130 arrests</a:t>
            </a:r>
            <a:r>
              <a:rPr lang="en-US" altLang="zh-CN" sz="1400" dirty="0">
                <a:solidFill>
                  <a:schemeClr val="bg2">
                    <a:lumMod val="50000"/>
                  </a:schemeClr>
                </a:solidFill>
                <a:sym typeface="+mn-lt"/>
              </a:rPr>
              <a:t> and </a:t>
            </a:r>
            <a:r>
              <a:rPr lang="en-US" altLang="zh-CN" sz="1600" b="1" dirty="0">
                <a:solidFill>
                  <a:schemeClr val="bg2">
                    <a:lumMod val="50000"/>
                  </a:schemeClr>
                </a:solidFill>
                <a:latin typeface="Arial Bold" panose="020B0604020202020204" charset="0"/>
                <a:cs typeface="Arial Bold" panose="020B0604020202020204" charset="0"/>
                <a:sym typeface="+mn-lt"/>
              </a:rPr>
              <a:t>388,721 failed arrests</a:t>
            </a:r>
            <a:r>
              <a:rPr lang="en-US" altLang="zh-CN" sz="1400" dirty="0">
                <a:solidFill>
                  <a:schemeClr val="bg2">
                    <a:lumMod val="50000"/>
                  </a:schemeClr>
                </a:solidFill>
                <a:sym typeface="+mn-lt"/>
              </a:rPr>
              <a:t>, this is not encouraging information. However some crimes has more successful arrests such as </a:t>
            </a:r>
            <a:r>
              <a:rPr lang="en-US" altLang="zh-CN" sz="1600" b="1" dirty="0">
                <a:solidFill>
                  <a:schemeClr val="bg2">
                    <a:lumMod val="50000"/>
                  </a:schemeClr>
                </a:solidFill>
                <a:latin typeface="Arial Bold" panose="020B0604020202020204" charset="0"/>
                <a:cs typeface="Arial Bold" panose="020B0604020202020204" charset="0"/>
                <a:sym typeface="+mn-lt"/>
              </a:rPr>
              <a:t>Narcotics</a:t>
            </a:r>
            <a:r>
              <a:rPr lang="en-US" altLang="zh-CN" sz="1400" dirty="0">
                <a:solidFill>
                  <a:schemeClr val="bg2">
                    <a:lumMod val="50000"/>
                  </a:schemeClr>
                </a:solidFill>
                <a:sym typeface="+mn-lt"/>
              </a:rPr>
              <a:t>, with </a:t>
            </a:r>
            <a:r>
              <a:rPr lang="en-US" altLang="zh-CN" sz="1600" b="1" dirty="0">
                <a:solidFill>
                  <a:schemeClr val="bg2">
                    <a:lumMod val="50000"/>
                  </a:schemeClr>
                </a:solidFill>
                <a:latin typeface="Arial Bold" panose="020B0604020202020204" charset="0"/>
                <a:cs typeface="Arial Bold" panose="020B0604020202020204" charset="0"/>
                <a:sym typeface="+mn-lt"/>
              </a:rPr>
              <a:t>198,288 arrests</a:t>
            </a:r>
            <a:r>
              <a:rPr lang="en-US" altLang="zh-CN" sz="1400" dirty="0">
                <a:solidFill>
                  <a:schemeClr val="bg2">
                    <a:lumMod val="50000"/>
                  </a:schemeClr>
                </a:solidFill>
                <a:sym typeface="+mn-lt"/>
              </a:rPr>
              <a:t> and </a:t>
            </a:r>
            <a:r>
              <a:rPr lang="en-US" altLang="zh-CN" sz="1600" b="1" dirty="0">
                <a:solidFill>
                  <a:schemeClr val="bg2">
                    <a:lumMod val="50000"/>
                  </a:schemeClr>
                </a:solidFill>
                <a:latin typeface="Arial Bold" panose="020B0604020202020204" charset="0"/>
                <a:cs typeface="Arial Bold" panose="020B0604020202020204" charset="0"/>
                <a:sym typeface="+mn-lt"/>
              </a:rPr>
              <a:t>1,218 failed arrests</a:t>
            </a:r>
            <a:r>
              <a:rPr lang="en-US" altLang="zh-CN" sz="1400" dirty="0">
                <a:solidFill>
                  <a:schemeClr val="bg2">
                    <a:lumMod val="50000"/>
                  </a:schemeClr>
                </a:solidFill>
                <a:sym typeface="+mn-lt"/>
              </a:rPr>
              <a:t>. Perhaps, more efforts are put in by the state officials and police department to catch criminals that commits offense related to Narcotics.</a:t>
            </a:r>
            <a:endParaRPr lang="en-US" altLang="zh-CN" sz="1400" dirty="0">
              <a:solidFill>
                <a:schemeClr val="bg2">
                  <a:lumMod val="50000"/>
                </a:schemeClr>
              </a:solidFill>
              <a:sym typeface="+mn-lt"/>
            </a:endParaRPr>
          </a:p>
        </p:txBody>
      </p:sp>
      <p:sp>
        <p:nvSpPr>
          <p:cNvPr id="7" name="文本占位符 4"/>
          <p:cNvSpPr txBox="1"/>
          <p:nvPr/>
        </p:nvSpPr>
        <p:spPr>
          <a:xfrm>
            <a:off x="7600855" y="1320935"/>
            <a:ext cx="4102101" cy="441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How many arrests occurs or not for the crimes?</a:t>
            </a:r>
            <a:endParaRPr lang="en-US" altLang="zh-CN" sz="2000" dirty="0">
              <a:solidFill>
                <a:schemeClr val="accent1"/>
              </a:solidFill>
              <a:sym typeface="+mn-lt"/>
            </a:endParaRPr>
          </a:p>
        </p:txBody>
      </p:sp>
      <p:pic>
        <p:nvPicPr>
          <p:cNvPr id="3" name="Picture Placeholder 2" descr="Screenshot 2022-09-30 at 10.42.53"/>
          <p:cNvPicPr>
            <a:picLocks noChangeAspect="1"/>
          </p:cNvPicPr>
          <p:nvPr>
            <p:ph type="pic" sz="quarter" idx="10"/>
          </p:nvPr>
        </p:nvPicPr>
        <p:blipFill>
          <a:blip r:embed="rId1"/>
          <a:stretch>
            <a:fillRect/>
          </a:stretch>
        </p:blipFill>
        <p:spPr>
          <a:xfrm>
            <a:off x="1124585" y="136525"/>
            <a:ext cx="5788025" cy="6562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文本占位符 3"/>
          <p:cNvSpPr txBox="1"/>
          <p:nvPr/>
        </p:nvSpPr>
        <p:spPr>
          <a:xfrm>
            <a:off x="128905" y="1715770"/>
            <a:ext cx="3558540" cy="34264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bg2">
                    <a:lumMod val="50000"/>
                  </a:schemeClr>
                </a:solidFill>
                <a:sym typeface="+mn-lt"/>
              </a:rPr>
              <a:t>The Districts in the multivariate charts still shows higher crime rates in the mornings and at night time still emphasing that those periods that are not safe for people to go out. It can also be seen that the crimes are more prevalent in Districts 4-11. The third feature added which is the day type, further detailing a spike of crimes occuring during the weekdays.</a:t>
            </a:r>
            <a:endParaRPr lang="en-US" altLang="zh-CN" sz="1400" dirty="0">
              <a:solidFill>
                <a:schemeClr val="bg2">
                  <a:lumMod val="50000"/>
                </a:schemeClr>
              </a:solidFill>
              <a:sym typeface="+mn-lt"/>
            </a:endParaRPr>
          </a:p>
        </p:txBody>
      </p:sp>
      <p:sp>
        <p:nvSpPr>
          <p:cNvPr id="7" name="文本占位符 4"/>
          <p:cNvSpPr txBox="1"/>
          <p:nvPr/>
        </p:nvSpPr>
        <p:spPr>
          <a:xfrm>
            <a:off x="128810" y="541155"/>
            <a:ext cx="4102101" cy="441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In which locations will crime likely happen at different periods of the day and will it occur during the weekday or weekend?</a:t>
            </a:r>
            <a:endParaRPr lang="en-US" altLang="zh-CN" sz="2000" dirty="0">
              <a:solidFill>
                <a:schemeClr val="accent1"/>
              </a:solidFill>
              <a:sym typeface="+mn-lt"/>
            </a:endParaRPr>
          </a:p>
        </p:txBody>
      </p:sp>
      <p:pic>
        <p:nvPicPr>
          <p:cNvPr id="2" name="Picture Placeholder 2" descr="/Users/ebeleshaba/Desktop/Screenshot 2022-09-30 at 10.46.40.pngScreenshot 2022-09-30 at 10.46.40"/>
          <p:cNvPicPr>
            <a:picLocks noChangeAspect="1"/>
          </p:cNvPicPr>
          <p:nvPr/>
        </p:nvPicPr>
        <p:blipFill>
          <a:blip r:embed="rId1"/>
          <a:srcRect/>
          <a:stretch>
            <a:fillRect/>
          </a:stretch>
        </p:blipFill>
        <p:spPr>
          <a:xfrm>
            <a:off x="4082415" y="612775"/>
            <a:ext cx="8004810" cy="5429250"/>
          </a:xfrm>
          <a:prstGeom prst="rect">
            <a:avLst/>
          </a:prstGeom>
        </p:spPr>
      </p:pic>
      <p:sp>
        <p:nvSpPr>
          <p:cNvPr id="3" name="Slide Number Placeholder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400194" y="643464"/>
            <a:ext cx="73916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rmAutofit/>
          </a:bodyPr>
          <a:lstStyle>
            <a:lvl1pPr algn="ctr" fontAlgn="base">
              <a:lnSpc>
                <a:spcPct val="90000"/>
              </a:lnSpc>
              <a:spcBef>
                <a:spcPct val="0"/>
              </a:spcBef>
              <a:spcAft>
                <a:spcPct val="0"/>
              </a:spcAft>
              <a:defRPr sz="28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sz="3200" dirty="0">
                <a:solidFill>
                  <a:schemeClr val="tx1">
                    <a:lumMod val="85000"/>
                    <a:lumOff val="15000"/>
                  </a:schemeClr>
                </a:solidFill>
                <a:latin typeface="+mn-lt"/>
                <a:sym typeface="+mn-lt"/>
              </a:rPr>
              <a:t>CONCLUSION</a:t>
            </a:r>
            <a:endParaRPr lang="en-US" altLang="zh-CN" sz="3200" dirty="0">
              <a:solidFill>
                <a:schemeClr val="tx1">
                  <a:lumMod val="85000"/>
                  <a:lumOff val="15000"/>
                </a:schemeClr>
              </a:solidFill>
              <a:latin typeface="+mn-lt"/>
              <a:sym typeface="+mn-lt"/>
            </a:endParaRPr>
          </a:p>
        </p:txBody>
      </p:sp>
      <p:cxnSp>
        <p:nvCxnSpPr>
          <p:cNvPr id="4" name="直接连接符 3"/>
          <p:cNvCxnSpPr/>
          <p:nvPr/>
        </p:nvCxnSpPr>
        <p:spPr>
          <a:xfrm>
            <a:off x="5760720" y="1524000"/>
            <a:ext cx="6705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7231018" y="1664568"/>
            <a:ext cx="4501071" cy="4481148"/>
            <a:chOff x="6816963" y="2751509"/>
            <a:chExt cx="5396763" cy="5372875"/>
          </a:xfrm>
          <a:solidFill>
            <a:schemeClr val="accent1"/>
          </a:solidFill>
        </p:grpSpPr>
        <p:sp>
          <p:nvSpPr>
            <p:cNvPr id="53" name="Freeform 111"/>
            <p:cNvSpPr/>
            <p:nvPr/>
          </p:nvSpPr>
          <p:spPr bwMode="auto">
            <a:xfrm>
              <a:off x="9610863" y="5521526"/>
              <a:ext cx="310433" cy="310433"/>
            </a:xfrm>
            <a:custGeom>
              <a:avLst/>
              <a:gdLst>
                <a:gd name="T0" fmla="*/ 152 w 186"/>
                <a:gd name="T1" fmla="*/ 0 h 184"/>
                <a:gd name="T2" fmla="*/ 166 w 186"/>
                <a:gd name="T3" fmla="*/ 16 h 184"/>
                <a:gd name="T4" fmla="*/ 177 w 186"/>
                <a:gd name="T5" fmla="*/ 34 h 184"/>
                <a:gd name="T6" fmla="*/ 183 w 186"/>
                <a:gd name="T7" fmla="*/ 55 h 184"/>
                <a:gd name="T8" fmla="*/ 186 w 186"/>
                <a:gd name="T9" fmla="*/ 78 h 184"/>
                <a:gd name="T10" fmla="*/ 183 w 186"/>
                <a:gd name="T11" fmla="*/ 101 h 184"/>
                <a:gd name="T12" fmla="*/ 175 w 186"/>
                <a:gd name="T13" fmla="*/ 124 h 184"/>
                <a:gd name="T14" fmla="*/ 162 w 186"/>
                <a:gd name="T15" fmla="*/ 144 h 184"/>
                <a:gd name="T16" fmla="*/ 145 w 186"/>
                <a:gd name="T17" fmla="*/ 161 h 184"/>
                <a:gd name="T18" fmla="*/ 126 w 186"/>
                <a:gd name="T19" fmla="*/ 174 h 184"/>
                <a:gd name="T20" fmla="*/ 103 w 186"/>
                <a:gd name="T21" fmla="*/ 182 h 184"/>
                <a:gd name="T22" fmla="*/ 78 w 186"/>
                <a:gd name="T23" fmla="*/ 184 h 184"/>
                <a:gd name="T24" fmla="*/ 55 w 186"/>
                <a:gd name="T25" fmla="*/ 182 h 184"/>
                <a:gd name="T26" fmla="*/ 35 w 186"/>
                <a:gd name="T27" fmla="*/ 176 h 184"/>
                <a:gd name="T28" fmla="*/ 16 w 186"/>
                <a:gd name="T29" fmla="*/ 164 h 184"/>
                <a:gd name="T30" fmla="*/ 0 w 186"/>
                <a:gd name="T31" fmla="*/ 151 h 184"/>
                <a:gd name="T32" fmla="*/ 26 w 186"/>
                <a:gd name="T33" fmla="*/ 141 h 184"/>
                <a:gd name="T34" fmla="*/ 50 w 186"/>
                <a:gd name="T35" fmla="*/ 127 h 184"/>
                <a:gd name="T36" fmla="*/ 73 w 186"/>
                <a:gd name="T37" fmla="*/ 112 h 184"/>
                <a:gd name="T38" fmla="*/ 95 w 186"/>
                <a:gd name="T39" fmla="*/ 93 h 184"/>
                <a:gd name="T40" fmla="*/ 113 w 186"/>
                <a:gd name="T41" fmla="*/ 71 h 184"/>
                <a:gd name="T42" fmla="*/ 129 w 186"/>
                <a:gd name="T43" fmla="*/ 49 h 184"/>
                <a:gd name="T44" fmla="*/ 142 w 186"/>
                <a:gd name="T45" fmla="*/ 25 h 184"/>
                <a:gd name="T46" fmla="*/ 152 w 186"/>
                <a:gd name="T4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6" h="184">
                  <a:moveTo>
                    <a:pt x="152" y="0"/>
                  </a:moveTo>
                  <a:lnTo>
                    <a:pt x="166" y="16"/>
                  </a:lnTo>
                  <a:lnTo>
                    <a:pt x="177" y="34"/>
                  </a:lnTo>
                  <a:lnTo>
                    <a:pt x="183" y="55"/>
                  </a:lnTo>
                  <a:lnTo>
                    <a:pt x="186" y="78"/>
                  </a:lnTo>
                  <a:lnTo>
                    <a:pt x="183" y="101"/>
                  </a:lnTo>
                  <a:lnTo>
                    <a:pt x="175" y="124"/>
                  </a:lnTo>
                  <a:lnTo>
                    <a:pt x="162" y="144"/>
                  </a:lnTo>
                  <a:lnTo>
                    <a:pt x="145" y="161"/>
                  </a:lnTo>
                  <a:lnTo>
                    <a:pt x="126" y="174"/>
                  </a:lnTo>
                  <a:lnTo>
                    <a:pt x="103" y="182"/>
                  </a:lnTo>
                  <a:lnTo>
                    <a:pt x="78" y="184"/>
                  </a:lnTo>
                  <a:lnTo>
                    <a:pt x="55" y="182"/>
                  </a:lnTo>
                  <a:lnTo>
                    <a:pt x="35" y="176"/>
                  </a:lnTo>
                  <a:lnTo>
                    <a:pt x="16" y="164"/>
                  </a:lnTo>
                  <a:lnTo>
                    <a:pt x="0" y="151"/>
                  </a:lnTo>
                  <a:lnTo>
                    <a:pt x="26" y="141"/>
                  </a:lnTo>
                  <a:lnTo>
                    <a:pt x="50" y="127"/>
                  </a:lnTo>
                  <a:lnTo>
                    <a:pt x="73" y="112"/>
                  </a:lnTo>
                  <a:lnTo>
                    <a:pt x="95" y="93"/>
                  </a:lnTo>
                  <a:lnTo>
                    <a:pt x="113" y="71"/>
                  </a:lnTo>
                  <a:lnTo>
                    <a:pt x="129" y="49"/>
                  </a:lnTo>
                  <a:lnTo>
                    <a:pt x="142" y="25"/>
                  </a:lnTo>
                  <a:lnTo>
                    <a:pt x="152"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sp>
          <p:nvSpPr>
            <p:cNvPr id="54" name="Freeform 112"/>
            <p:cNvSpPr/>
            <p:nvPr/>
          </p:nvSpPr>
          <p:spPr bwMode="auto">
            <a:xfrm>
              <a:off x="8894478" y="4829022"/>
              <a:ext cx="1671563" cy="1647681"/>
            </a:xfrm>
            <a:custGeom>
              <a:avLst/>
              <a:gdLst>
                <a:gd name="T0" fmla="*/ 581 w 1048"/>
                <a:gd name="T1" fmla="*/ 3 h 1045"/>
                <a:gd name="T2" fmla="*/ 690 w 1048"/>
                <a:gd name="T3" fmla="*/ 26 h 1045"/>
                <a:gd name="T4" fmla="*/ 788 w 1048"/>
                <a:gd name="T5" fmla="*/ 71 h 1045"/>
                <a:gd name="T6" fmla="*/ 875 w 1048"/>
                <a:gd name="T7" fmla="*/ 135 h 1045"/>
                <a:gd name="T8" fmla="*/ 947 w 1048"/>
                <a:gd name="T9" fmla="*/ 214 h 1045"/>
                <a:gd name="T10" fmla="*/ 1002 w 1048"/>
                <a:gd name="T11" fmla="*/ 307 h 1045"/>
                <a:gd name="T12" fmla="*/ 1037 w 1048"/>
                <a:gd name="T13" fmla="*/ 410 h 1045"/>
                <a:gd name="T14" fmla="*/ 1048 w 1048"/>
                <a:gd name="T15" fmla="*/ 523 h 1045"/>
                <a:gd name="T16" fmla="*/ 1037 w 1048"/>
                <a:gd name="T17" fmla="*/ 634 h 1045"/>
                <a:gd name="T18" fmla="*/ 1002 w 1048"/>
                <a:gd name="T19" fmla="*/ 738 h 1045"/>
                <a:gd name="T20" fmla="*/ 947 w 1048"/>
                <a:gd name="T21" fmla="*/ 830 h 1045"/>
                <a:gd name="T22" fmla="*/ 875 w 1048"/>
                <a:gd name="T23" fmla="*/ 910 h 1045"/>
                <a:gd name="T24" fmla="*/ 788 w 1048"/>
                <a:gd name="T25" fmla="*/ 974 h 1045"/>
                <a:gd name="T26" fmla="*/ 690 w 1048"/>
                <a:gd name="T27" fmla="*/ 1018 h 1045"/>
                <a:gd name="T28" fmla="*/ 581 w 1048"/>
                <a:gd name="T29" fmla="*/ 1042 h 1045"/>
                <a:gd name="T30" fmla="*/ 467 w 1048"/>
                <a:gd name="T31" fmla="*/ 1042 h 1045"/>
                <a:gd name="T32" fmla="*/ 358 w 1048"/>
                <a:gd name="T33" fmla="*/ 1018 h 1045"/>
                <a:gd name="T34" fmla="*/ 260 w 1048"/>
                <a:gd name="T35" fmla="*/ 974 h 1045"/>
                <a:gd name="T36" fmla="*/ 173 w 1048"/>
                <a:gd name="T37" fmla="*/ 910 h 1045"/>
                <a:gd name="T38" fmla="*/ 100 w 1048"/>
                <a:gd name="T39" fmla="*/ 830 h 1045"/>
                <a:gd name="T40" fmla="*/ 46 w 1048"/>
                <a:gd name="T41" fmla="*/ 738 h 1045"/>
                <a:gd name="T42" fmla="*/ 11 w 1048"/>
                <a:gd name="T43" fmla="*/ 634 h 1045"/>
                <a:gd name="T44" fmla="*/ 0 w 1048"/>
                <a:gd name="T45" fmla="*/ 523 h 1045"/>
                <a:gd name="T46" fmla="*/ 10 w 1048"/>
                <a:gd name="T47" fmla="*/ 416 h 1045"/>
                <a:gd name="T48" fmla="*/ 26 w 1048"/>
                <a:gd name="T49" fmla="*/ 368 h 1045"/>
                <a:gd name="T50" fmla="*/ 39 w 1048"/>
                <a:gd name="T51" fmla="*/ 381 h 1045"/>
                <a:gd name="T52" fmla="*/ 62 w 1048"/>
                <a:gd name="T53" fmla="*/ 405 h 1045"/>
                <a:gd name="T54" fmla="*/ 92 w 1048"/>
                <a:gd name="T55" fmla="*/ 435 h 1045"/>
                <a:gd name="T56" fmla="*/ 125 w 1048"/>
                <a:gd name="T57" fmla="*/ 467 h 1045"/>
                <a:gd name="T58" fmla="*/ 158 w 1048"/>
                <a:gd name="T59" fmla="*/ 499 h 1045"/>
                <a:gd name="T60" fmla="*/ 186 w 1048"/>
                <a:gd name="T61" fmla="*/ 527 h 1045"/>
                <a:gd name="T62" fmla="*/ 207 w 1048"/>
                <a:gd name="T63" fmla="*/ 547 h 1045"/>
                <a:gd name="T64" fmla="*/ 216 w 1048"/>
                <a:gd name="T65" fmla="*/ 556 h 1045"/>
                <a:gd name="T66" fmla="*/ 236 w 1048"/>
                <a:gd name="T67" fmla="*/ 636 h 1045"/>
                <a:gd name="T68" fmla="*/ 276 w 1048"/>
                <a:gd name="T69" fmla="*/ 706 h 1045"/>
                <a:gd name="T70" fmla="*/ 332 w 1048"/>
                <a:gd name="T71" fmla="*/ 764 h 1045"/>
                <a:gd name="T72" fmla="*/ 402 w 1048"/>
                <a:gd name="T73" fmla="*/ 805 h 1045"/>
                <a:gd name="T74" fmla="*/ 482 w 1048"/>
                <a:gd name="T75" fmla="*/ 828 h 1045"/>
                <a:gd name="T76" fmla="*/ 566 w 1048"/>
                <a:gd name="T77" fmla="*/ 828 h 1045"/>
                <a:gd name="T78" fmla="*/ 644 w 1048"/>
                <a:gd name="T79" fmla="*/ 806 h 1045"/>
                <a:gd name="T80" fmla="*/ 713 w 1048"/>
                <a:gd name="T81" fmla="*/ 766 h 1045"/>
                <a:gd name="T82" fmla="*/ 769 w 1048"/>
                <a:gd name="T83" fmla="*/ 710 h 1045"/>
                <a:gd name="T84" fmla="*/ 809 w 1048"/>
                <a:gd name="T85" fmla="*/ 642 h 1045"/>
                <a:gd name="T86" fmla="*/ 831 w 1048"/>
                <a:gd name="T87" fmla="*/ 564 h 1045"/>
                <a:gd name="T88" fmla="*/ 831 w 1048"/>
                <a:gd name="T89" fmla="*/ 480 h 1045"/>
                <a:gd name="T90" fmla="*/ 809 w 1048"/>
                <a:gd name="T91" fmla="*/ 401 h 1045"/>
                <a:gd name="T92" fmla="*/ 768 w 1048"/>
                <a:gd name="T93" fmla="*/ 332 h 1045"/>
                <a:gd name="T94" fmla="*/ 710 w 1048"/>
                <a:gd name="T95" fmla="*/ 276 h 1045"/>
                <a:gd name="T96" fmla="*/ 639 w 1048"/>
                <a:gd name="T97" fmla="*/ 236 h 1045"/>
                <a:gd name="T98" fmla="*/ 559 w 1048"/>
                <a:gd name="T99" fmla="*/ 216 h 1045"/>
                <a:gd name="T100" fmla="*/ 550 w 1048"/>
                <a:gd name="T101" fmla="*/ 207 h 1045"/>
                <a:gd name="T102" fmla="*/ 530 w 1048"/>
                <a:gd name="T103" fmla="*/ 186 h 1045"/>
                <a:gd name="T104" fmla="*/ 502 w 1048"/>
                <a:gd name="T105" fmla="*/ 157 h 1045"/>
                <a:gd name="T106" fmla="*/ 470 w 1048"/>
                <a:gd name="T107" fmla="*/ 125 h 1045"/>
                <a:gd name="T108" fmla="*/ 437 w 1048"/>
                <a:gd name="T109" fmla="*/ 92 h 1045"/>
                <a:gd name="T110" fmla="*/ 407 w 1048"/>
                <a:gd name="T111" fmla="*/ 62 h 1045"/>
                <a:gd name="T112" fmla="*/ 384 w 1048"/>
                <a:gd name="T113" fmla="*/ 39 h 1045"/>
                <a:gd name="T114" fmla="*/ 371 w 1048"/>
                <a:gd name="T115" fmla="*/ 25 h 1045"/>
                <a:gd name="T116" fmla="*/ 418 w 1048"/>
                <a:gd name="T117" fmla="*/ 11 h 1045"/>
                <a:gd name="T118" fmla="*/ 524 w 1048"/>
                <a:gd name="T119" fmla="*/ 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8" h="1045">
                  <a:moveTo>
                    <a:pt x="524" y="0"/>
                  </a:moveTo>
                  <a:lnTo>
                    <a:pt x="581" y="3"/>
                  </a:lnTo>
                  <a:lnTo>
                    <a:pt x="636" y="12"/>
                  </a:lnTo>
                  <a:lnTo>
                    <a:pt x="690" y="26"/>
                  </a:lnTo>
                  <a:lnTo>
                    <a:pt x="741" y="46"/>
                  </a:lnTo>
                  <a:lnTo>
                    <a:pt x="788" y="71"/>
                  </a:lnTo>
                  <a:lnTo>
                    <a:pt x="834" y="101"/>
                  </a:lnTo>
                  <a:lnTo>
                    <a:pt x="875" y="135"/>
                  </a:lnTo>
                  <a:lnTo>
                    <a:pt x="914" y="173"/>
                  </a:lnTo>
                  <a:lnTo>
                    <a:pt x="947" y="214"/>
                  </a:lnTo>
                  <a:lnTo>
                    <a:pt x="977" y="258"/>
                  </a:lnTo>
                  <a:lnTo>
                    <a:pt x="1002" y="307"/>
                  </a:lnTo>
                  <a:lnTo>
                    <a:pt x="1022" y="358"/>
                  </a:lnTo>
                  <a:lnTo>
                    <a:pt x="1037" y="410"/>
                  </a:lnTo>
                  <a:lnTo>
                    <a:pt x="1045" y="466"/>
                  </a:lnTo>
                  <a:lnTo>
                    <a:pt x="1048" y="523"/>
                  </a:lnTo>
                  <a:lnTo>
                    <a:pt x="1045" y="579"/>
                  </a:lnTo>
                  <a:lnTo>
                    <a:pt x="1037" y="634"/>
                  </a:lnTo>
                  <a:lnTo>
                    <a:pt x="1022" y="687"/>
                  </a:lnTo>
                  <a:lnTo>
                    <a:pt x="1002" y="738"/>
                  </a:lnTo>
                  <a:lnTo>
                    <a:pt x="977" y="786"/>
                  </a:lnTo>
                  <a:lnTo>
                    <a:pt x="947" y="830"/>
                  </a:lnTo>
                  <a:lnTo>
                    <a:pt x="914" y="872"/>
                  </a:lnTo>
                  <a:lnTo>
                    <a:pt x="875" y="910"/>
                  </a:lnTo>
                  <a:lnTo>
                    <a:pt x="834" y="944"/>
                  </a:lnTo>
                  <a:lnTo>
                    <a:pt x="788" y="974"/>
                  </a:lnTo>
                  <a:lnTo>
                    <a:pt x="741" y="998"/>
                  </a:lnTo>
                  <a:lnTo>
                    <a:pt x="690" y="1018"/>
                  </a:lnTo>
                  <a:lnTo>
                    <a:pt x="636" y="1032"/>
                  </a:lnTo>
                  <a:lnTo>
                    <a:pt x="581" y="1042"/>
                  </a:lnTo>
                  <a:lnTo>
                    <a:pt x="524" y="1045"/>
                  </a:lnTo>
                  <a:lnTo>
                    <a:pt x="467" y="1042"/>
                  </a:lnTo>
                  <a:lnTo>
                    <a:pt x="411" y="1032"/>
                  </a:lnTo>
                  <a:lnTo>
                    <a:pt x="358" y="1018"/>
                  </a:lnTo>
                  <a:lnTo>
                    <a:pt x="308" y="998"/>
                  </a:lnTo>
                  <a:lnTo>
                    <a:pt x="260" y="974"/>
                  </a:lnTo>
                  <a:lnTo>
                    <a:pt x="214" y="944"/>
                  </a:lnTo>
                  <a:lnTo>
                    <a:pt x="173" y="910"/>
                  </a:lnTo>
                  <a:lnTo>
                    <a:pt x="135" y="872"/>
                  </a:lnTo>
                  <a:lnTo>
                    <a:pt x="100" y="830"/>
                  </a:lnTo>
                  <a:lnTo>
                    <a:pt x="71" y="786"/>
                  </a:lnTo>
                  <a:lnTo>
                    <a:pt x="46" y="738"/>
                  </a:lnTo>
                  <a:lnTo>
                    <a:pt x="27" y="687"/>
                  </a:lnTo>
                  <a:lnTo>
                    <a:pt x="11" y="634"/>
                  </a:lnTo>
                  <a:lnTo>
                    <a:pt x="3" y="579"/>
                  </a:lnTo>
                  <a:lnTo>
                    <a:pt x="0" y="523"/>
                  </a:lnTo>
                  <a:lnTo>
                    <a:pt x="2" y="469"/>
                  </a:lnTo>
                  <a:lnTo>
                    <a:pt x="10" y="416"/>
                  </a:lnTo>
                  <a:lnTo>
                    <a:pt x="24" y="367"/>
                  </a:lnTo>
                  <a:lnTo>
                    <a:pt x="26" y="368"/>
                  </a:lnTo>
                  <a:lnTo>
                    <a:pt x="31" y="373"/>
                  </a:lnTo>
                  <a:lnTo>
                    <a:pt x="39" y="381"/>
                  </a:lnTo>
                  <a:lnTo>
                    <a:pt x="50" y="393"/>
                  </a:lnTo>
                  <a:lnTo>
                    <a:pt x="62" y="405"/>
                  </a:lnTo>
                  <a:lnTo>
                    <a:pt x="76" y="419"/>
                  </a:lnTo>
                  <a:lnTo>
                    <a:pt x="92" y="435"/>
                  </a:lnTo>
                  <a:lnTo>
                    <a:pt x="109" y="450"/>
                  </a:lnTo>
                  <a:lnTo>
                    <a:pt x="125" y="467"/>
                  </a:lnTo>
                  <a:lnTo>
                    <a:pt x="142" y="483"/>
                  </a:lnTo>
                  <a:lnTo>
                    <a:pt x="158" y="499"/>
                  </a:lnTo>
                  <a:lnTo>
                    <a:pt x="173" y="513"/>
                  </a:lnTo>
                  <a:lnTo>
                    <a:pt x="186" y="527"/>
                  </a:lnTo>
                  <a:lnTo>
                    <a:pt x="198" y="538"/>
                  </a:lnTo>
                  <a:lnTo>
                    <a:pt x="207" y="547"/>
                  </a:lnTo>
                  <a:lnTo>
                    <a:pt x="213" y="554"/>
                  </a:lnTo>
                  <a:lnTo>
                    <a:pt x="216" y="556"/>
                  </a:lnTo>
                  <a:lnTo>
                    <a:pt x="224" y="597"/>
                  </a:lnTo>
                  <a:lnTo>
                    <a:pt x="236" y="636"/>
                  </a:lnTo>
                  <a:lnTo>
                    <a:pt x="254" y="673"/>
                  </a:lnTo>
                  <a:lnTo>
                    <a:pt x="276" y="706"/>
                  </a:lnTo>
                  <a:lnTo>
                    <a:pt x="302" y="737"/>
                  </a:lnTo>
                  <a:lnTo>
                    <a:pt x="332" y="764"/>
                  </a:lnTo>
                  <a:lnTo>
                    <a:pt x="366" y="787"/>
                  </a:lnTo>
                  <a:lnTo>
                    <a:pt x="402" y="805"/>
                  </a:lnTo>
                  <a:lnTo>
                    <a:pt x="440" y="819"/>
                  </a:lnTo>
                  <a:lnTo>
                    <a:pt x="482" y="828"/>
                  </a:lnTo>
                  <a:lnTo>
                    <a:pt x="524" y="830"/>
                  </a:lnTo>
                  <a:lnTo>
                    <a:pt x="566" y="828"/>
                  </a:lnTo>
                  <a:lnTo>
                    <a:pt x="606" y="820"/>
                  </a:lnTo>
                  <a:lnTo>
                    <a:pt x="644" y="806"/>
                  </a:lnTo>
                  <a:lnTo>
                    <a:pt x="681" y="789"/>
                  </a:lnTo>
                  <a:lnTo>
                    <a:pt x="713" y="766"/>
                  </a:lnTo>
                  <a:lnTo>
                    <a:pt x="743" y="740"/>
                  </a:lnTo>
                  <a:lnTo>
                    <a:pt x="769" y="710"/>
                  </a:lnTo>
                  <a:lnTo>
                    <a:pt x="791" y="677"/>
                  </a:lnTo>
                  <a:lnTo>
                    <a:pt x="809" y="642"/>
                  </a:lnTo>
                  <a:lnTo>
                    <a:pt x="823" y="604"/>
                  </a:lnTo>
                  <a:lnTo>
                    <a:pt x="831" y="564"/>
                  </a:lnTo>
                  <a:lnTo>
                    <a:pt x="834" y="523"/>
                  </a:lnTo>
                  <a:lnTo>
                    <a:pt x="831" y="480"/>
                  </a:lnTo>
                  <a:lnTo>
                    <a:pt x="823" y="439"/>
                  </a:lnTo>
                  <a:lnTo>
                    <a:pt x="809" y="401"/>
                  </a:lnTo>
                  <a:lnTo>
                    <a:pt x="790" y="365"/>
                  </a:lnTo>
                  <a:lnTo>
                    <a:pt x="768" y="332"/>
                  </a:lnTo>
                  <a:lnTo>
                    <a:pt x="741" y="302"/>
                  </a:lnTo>
                  <a:lnTo>
                    <a:pt x="710" y="276"/>
                  </a:lnTo>
                  <a:lnTo>
                    <a:pt x="676" y="253"/>
                  </a:lnTo>
                  <a:lnTo>
                    <a:pt x="639" y="236"/>
                  </a:lnTo>
                  <a:lnTo>
                    <a:pt x="601" y="223"/>
                  </a:lnTo>
                  <a:lnTo>
                    <a:pt x="559" y="216"/>
                  </a:lnTo>
                  <a:lnTo>
                    <a:pt x="556" y="213"/>
                  </a:lnTo>
                  <a:lnTo>
                    <a:pt x="550" y="207"/>
                  </a:lnTo>
                  <a:lnTo>
                    <a:pt x="542" y="198"/>
                  </a:lnTo>
                  <a:lnTo>
                    <a:pt x="530" y="186"/>
                  </a:lnTo>
                  <a:lnTo>
                    <a:pt x="517" y="173"/>
                  </a:lnTo>
                  <a:lnTo>
                    <a:pt x="502" y="157"/>
                  </a:lnTo>
                  <a:lnTo>
                    <a:pt x="487" y="142"/>
                  </a:lnTo>
                  <a:lnTo>
                    <a:pt x="470" y="125"/>
                  </a:lnTo>
                  <a:lnTo>
                    <a:pt x="454" y="109"/>
                  </a:lnTo>
                  <a:lnTo>
                    <a:pt x="437" y="92"/>
                  </a:lnTo>
                  <a:lnTo>
                    <a:pt x="422" y="77"/>
                  </a:lnTo>
                  <a:lnTo>
                    <a:pt x="407" y="62"/>
                  </a:lnTo>
                  <a:lnTo>
                    <a:pt x="395" y="49"/>
                  </a:lnTo>
                  <a:lnTo>
                    <a:pt x="384" y="39"/>
                  </a:lnTo>
                  <a:lnTo>
                    <a:pt x="376" y="30"/>
                  </a:lnTo>
                  <a:lnTo>
                    <a:pt x="371" y="25"/>
                  </a:lnTo>
                  <a:lnTo>
                    <a:pt x="369" y="23"/>
                  </a:lnTo>
                  <a:lnTo>
                    <a:pt x="418" y="11"/>
                  </a:lnTo>
                  <a:lnTo>
                    <a:pt x="470" y="3"/>
                  </a:lnTo>
                  <a:lnTo>
                    <a:pt x="524"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sp>
          <p:nvSpPr>
            <p:cNvPr id="55" name="Freeform 113"/>
            <p:cNvSpPr/>
            <p:nvPr/>
          </p:nvSpPr>
          <p:spPr bwMode="auto">
            <a:xfrm>
              <a:off x="8249732" y="4160396"/>
              <a:ext cx="2984935" cy="2984931"/>
            </a:xfrm>
            <a:custGeom>
              <a:avLst/>
              <a:gdLst>
                <a:gd name="T0" fmla="*/ 1094 w 1884"/>
                <a:gd name="T1" fmla="*/ 12 h 1875"/>
                <a:gd name="T2" fmla="*/ 1308 w 1884"/>
                <a:gd name="T3" fmla="*/ 73 h 1875"/>
                <a:gd name="T4" fmla="*/ 1498 w 1884"/>
                <a:gd name="T5" fmla="*/ 180 h 1875"/>
                <a:gd name="T6" fmla="*/ 1657 w 1884"/>
                <a:gd name="T7" fmla="*/ 327 h 1875"/>
                <a:gd name="T8" fmla="*/ 1778 w 1884"/>
                <a:gd name="T9" fmla="*/ 506 h 1875"/>
                <a:gd name="T10" fmla="*/ 1856 w 1884"/>
                <a:gd name="T11" fmla="*/ 712 h 1875"/>
                <a:gd name="T12" fmla="*/ 1884 w 1884"/>
                <a:gd name="T13" fmla="*/ 938 h 1875"/>
                <a:gd name="T14" fmla="*/ 1856 w 1884"/>
                <a:gd name="T15" fmla="*/ 1163 h 1875"/>
                <a:gd name="T16" fmla="*/ 1778 w 1884"/>
                <a:gd name="T17" fmla="*/ 1368 h 1875"/>
                <a:gd name="T18" fmla="*/ 1657 w 1884"/>
                <a:gd name="T19" fmla="*/ 1547 h 1875"/>
                <a:gd name="T20" fmla="*/ 1498 w 1884"/>
                <a:gd name="T21" fmla="*/ 1694 h 1875"/>
                <a:gd name="T22" fmla="*/ 1308 w 1884"/>
                <a:gd name="T23" fmla="*/ 1801 h 1875"/>
                <a:gd name="T24" fmla="*/ 1094 w 1884"/>
                <a:gd name="T25" fmla="*/ 1863 h 1875"/>
                <a:gd name="T26" fmla="*/ 865 w 1884"/>
                <a:gd name="T27" fmla="*/ 1871 h 1875"/>
                <a:gd name="T28" fmla="*/ 645 w 1884"/>
                <a:gd name="T29" fmla="*/ 1827 h 1875"/>
                <a:gd name="T30" fmla="*/ 447 w 1884"/>
                <a:gd name="T31" fmla="*/ 1734 h 1875"/>
                <a:gd name="T32" fmla="*/ 277 w 1884"/>
                <a:gd name="T33" fmla="*/ 1600 h 1875"/>
                <a:gd name="T34" fmla="*/ 141 w 1884"/>
                <a:gd name="T35" fmla="*/ 1431 h 1875"/>
                <a:gd name="T36" fmla="*/ 48 w 1884"/>
                <a:gd name="T37" fmla="*/ 1234 h 1875"/>
                <a:gd name="T38" fmla="*/ 3 w 1884"/>
                <a:gd name="T39" fmla="*/ 1014 h 1875"/>
                <a:gd name="T40" fmla="*/ 12 w 1884"/>
                <a:gd name="T41" fmla="*/ 794 h 1875"/>
                <a:gd name="T42" fmla="*/ 67 w 1884"/>
                <a:gd name="T43" fmla="*/ 592 h 1875"/>
                <a:gd name="T44" fmla="*/ 286 w 1884"/>
                <a:gd name="T45" fmla="*/ 626 h 1875"/>
                <a:gd name="T46" fmla="*/ 227 w 1884"/>
                <a:gd name="T47" fmla="*/ 807 h 1875"/>
                <a:gd name="T48" fmla="*/ 218 w 1884"/>
                <a:gd name="T49" fmla="*/ 1003 h 1875"/>
                <a:gd name="T50" fmla="*/ 261 w 1884"/>
                <a:gd name="T51" fmla="*/ 1189 h 1875"/>
                <a:gd name="T52" fmla="*/ 348 w 1884"/>
                <a:gd name="T53" fmla="*/ 1354 h 1875"/>
                <a:gd name="T54" fmla="*/ 474 w 1884"/>
                <a:gd name="T55" fmla="*/ 1491 h 1875"/>
                <a:gd name="T56" fmla="*/ 631 w 1884"/>
                <a:gd name="T57" fmla="*/ 1591 h 1875"/>
                <a:gd name="T58" fmla="*/ 812 w 1884"/>
                <a:gd name="T59" fmla="*/ 1650 h 1875"/>
                <a:gd name="T60" fmla="*/ 1008 w 1884"/>
                <a:gd name="T61" fmla="*/ 1658 h 1875"/>
                <a:gd name="T62" fmla="*/ 1195 w 1884"/>
                <a:gd name="T63" fmla="*/ 1616 h 1875"/>
                <a:gd name="T64" fmla="*/ 1361 w 1884"/>
                <a:gd name="T65" fmla="*/ 1528 h 1875"/>
                <a:gd name="T66" fmla="*/ 1498 w 1884"/>
                <a:gd name="T67" fmla="*/ 1403 h 1875"/>
                <a:gd name="T68" fmla="*/ 1599 w 1884"/>
                <a:gd name="T69" fmla="*/ 1247 h 1875"/>
                <a:gd name="T70" fmla="*/ 1657 w 1884"/>
                <a:gd name="T71" fmla="*/ 1067 h 1875"/>
                <a:gd name="T72" fmla="*/ 1665 w 1884"/>
                <a:gd name="T73" fmla="*/ 872 h 1875"/>
                <a:gd name="T74" fmla="*/ 1623 w 1884"/>
                <a:gd name="T75" fmla="*/ 685 h 1875"/>
                <a:gd name="T76" fmla="*/ 1536 w 1884"/>
                <a:gd name="T77" fmla="*/ 520 h 1875"/>
                <a:gd name="T78" fmla="*/ 1411 w 1884"/>
                <a:gd name="T79" fmla="*/ 384 h 1875"/>
                <a:gd name="T80" fmla="*/ 1253 w 1884"/>
                <a:gd name="T81" fmla="*/ 283 h 1875"/>
                <a:gd name="T82" fmla="*/ 1073 w 1884"/>
                <a:gd name="T83" fmla="*/ 226 h 1875"/>
                <a:gd name="T84" fmla="*/ 876 w 1884"/>
                <a:gd name="T85" fmla="*/ 216 h 1875"/>
                <a:gd name="T86" fmla="*/ 688 w 1884"/>
                <a:gd name="T87" fmla="*/ 259 h 1875"/>
                <a:gd name="T88" fmla="*/ 533 w 1884"/>
                <a:gd name="T89" fmla="*/ 93 h 1875"/>
                <a:gd name="T90" fmla="*/ 729 w 1884"/>
                <a:gd name="T91" fmla="*/ 23 h 1875"/>
                <a:gd name="T92" fmla="*/ 942 w 1884"/>
                <a:gd name="T93" fmla="*/ 0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4" h="1875">
                  <a:moveTo>
                    <a:pt x="942" y="0"/>
                  </a:moveTo>
                  <a:lnTo>
                    <a:pt x="1019" y="3"/>
                  </a:lnTo>
                  <a:lnTo>
                    <a:pt x="1094" y="12"/>
                  </a:lnTo>
                  <a:lnTo>
                    <a:pt x="1168" y="27"/>
                  </a:lnTo>
                  <a:lnTo>
                    <a:pt x="1240" y="47"/>
                  </a:lnTo>
                  <a:lnTo>
                    <a:pt x="1308" y="73"/>
                  </a:lnTo>
                  <a:lnTo>
                    <a:pt x="1374" y="104"/>
                  </a:lnTo>
                  <a:lnTo>
                    <a:pt x="1437" y="140"/>
                  </a:lnTo>
                  <a:lnTo>
                    <a:pt x="1498" y="180"/>
                  </a:lnTo>
                  <a:lnTo>
                    <a:pt x="1555" y="226"/>
                  </a:lnTo>
                  <a:lnTo>
                    <a:pt x="1607" y="274"/>
                  </a:lnTo>
                  <a:lnTo>
                    <a:pt x="1657" y="327"/>
                  </a:lnTo>
                  <a:lnTo>
                    <a:pt x="1702" y="384"/>
                  </a:lnTo>
                  <a:lnTo>
                    <a:pt x="1742" y="443"/>
                  </a:lnTo>
                  <a:lnTo>
                    <a:pt x="1778" y="506"/>
                  </a:lnTo>
                  <a:lnTo>
                    <a:pt x="1809" y="572"/>
                  </a:lnTo>
                  <a:lnTo>
                    <a:pt x="1835" y="642"/>
                  </a:lnTo>
                  <a:lnTo>
                    <a:pt x="1856" y="712"/>
                  </a:lnTo>
                  <a:lnTo>
                    <a:pt x="1872" y="785"/>
                  </a:lnTo>
                  <a:lnTo>
                    <a:pt x="1881" y="860"/>
                  </a:lnTo>
                  <a:lnTo>
                    <a:pt x="1884" y="938"/>
                  </a:lnTo>
                  <a:lnTo>
                    <a:pt x="1881" y="1014"/>
                  </a:lnTo>
                  <a:lnTo>
                    <a:pt x="1872" y="1089"/>
                  </a:lnTo>
                  <a:lnTo>
                    <a:pt x="1856" y="1163"/>
                  </a:lnTo>
                  <a:lnTo>
                    <a:pt x="1835" y="1234"/>
                  </a:lnTo>
                  <a:lnTo>
                    <a:pt x="1809" y="1302"/>
                  </a:lnTo>
                  <a:lnTo>
                    <a:pt x="1778" y="1368"/>
                  </a:lnTo>
                  <a:lnTo>
                    <a:pt x="1742" y="1431"/>
                  </a:lnTo>
                  <a:lnTo>
                    <a:pt x="1702" y="1491"/>
                  </a:lnTo>
                  <a:lnTo>
                    <a:pt x="1657" y="1547"/>
                  </a:lnTo>
                  <a:lnTo>
                    <a:pt x="1607" y="1600"/>
                  </a:lnTo>
                  <a:lnTo>
                    <a:pt x="1555" y="1649"/>
                  </a:lnTo>
                  <a:lnTo>
                    <a:pt x="1498" y="1694"/>
                  </a:lnTo>
                  <a:lnTo>
                    <a:pt x="1437" y="1734"/>
                  </a:lnTo>
                  <a:lnTo>
                    <a:pt x="1374" y="1770"/>
                  </a:lnTo>
                  <a:lnTo>
                    <a:pt x="1308" y="1801"/>
                  </a:lnTo>
                  <a:lnTo>
                    <a:pt x="1240" y="1827"/>
                  </a:lnTo>
                  <a:lnTo>
                    <a:pt x="1168" y="1848"/>
                  </a:lnTo>
                  <a:lnTo>
                    <a:pt x="1094" y="1863"/>
                  </a:lnTo>
                  <a:lnTo>
                    <a:pt x="1019" y="1871"/>
                  </a:lnTo>
                  <a:lnTo>
                    <a:pt x="942" y="1875"/>
                  </a:lnTo>
                  <a:lnTo>
                    <a:pt x="865" y="1871"/>
                  </a:lnTo>
                  <a:lnTo>
                    <a:pt x="790" y="1863"/>
                  </a:lnTo>
                  <a:lnTo>
                    <a:pt x="716" y="1848"/>
                  </a:lnTo>
                  <a:lnTo>
                    <a:pt x="645" y="1827"/>
                  </a:lnTo>
                  <a:lnTo>
                    <a:pt x="576" y="1801"/>
                  </a:lnTo>
                  <a:lnTo>
                    <a:pt x="510" y="1770"/>
                  </a:lnTo>
                  <a:lnTo>
                    <a:pt x="447" y="1734"/>
                  </a:lnTo>
                  <a:lnTo>
                    <a:pt x="387" y="1694"/>
                  </a:lnTo>
                  <a:lnTo>
                    <a:pt x="330" y="1649"/>
                  </a:lnTo>
                  <a:lnTo>
                    <a:pt x="277" y="1600"/>
                  </a:lnTo>
                  <a:lnTo>
                    <a:pt x="227" y="1547"/>
                  </a:lnTo>
                  <a:lnTo>
                    <a:pt x="183" y="1491"/>
                  </a:lnTo>
                  <a:lnTo>
                    <a:pt x="141" y="1431"/>
                  </a:lnTo>
                  <a:lnTo>
                    <a:pt x="106" y="1368"/>
                  </a:lnTo>
                  <a:lnTo>
                    <a:pt x="75" y="1302"/>
                  </a:lnTo>
                  <a:lnTo>
                    <a:pt x="48" y="1234"/>
                  </a:lnTo>
                  <a:lnTo>
                    <a:pt x="28" y="1163"/>
                  </a:lnTo>
                  <a:lnTo>
                    <a:pt x="13" y="1089"/>
                  </a:lnTo>
                  <a:lnTo>
                    <a:pt x="3" y="1014"/>
                  </a:lnTo>
                  <a:lnTo>
                    <a:pt x="0" y="938"/>
                  </a:lnTo>
                  <a:lnTo>
                    <a:pt x="3" y="864"/>
                  </a:lnTo>
                  <a:lnTo>
                    <a:pt x="12" y="794"/>
                  </a:lnTo>
                  <a:lnTo>
                    <a:pt x="25" y="724"/>
                  </a:lnTo>
                  <a:lnTo>
                    <a:pt x="44" y="657"/>
                  </a:lnTo>
                  <a:lnTo>
                    <a:pt x="67" y="592"/>
                  </a:lnTo>
                  <a:lnTo>
                    <a:pt x="95" y="529"/>
                  </a:lnTo>
                  <a:lnTo>
                    <a:pt x="127" y="468"/>
                  </a:lnTo>
                  <a:lnTo>
                    <a:pt x="286" y="626"/>
                  </a:lnTo>
                  <a:lnTo>
                    <a:pt x="261" y="684"/>
                  </a:lnTo>
                  <a:lnTo>
                    <a:pt x="242" y="745"/>
                  </a:lnTo>
                  <a:lnTo>
                    <a:pt x="227" y="807"/>
                  </a:lnTo>
                  <a:lnTo>
                    <a:pt x="219" y="872"/>
                  </a:lnTo>
                  <a:lnTo>
                    <a:pt x="216" y="938"/>
                  </a:lnTo>
                  <a:lnTo>
                    <a:pt x="218" y="1003"/>
                  </a:lnTo>
                  <a:lnTo>
                    <a:pt x="227" y="1067"/>
                  </a:lnTo>
                  <a:lnTo>
                    <a:pt x="242" y="1130"/>
                  </a:lnTo>
                  <a:lnTo>
                    <a:pt x="261" y="1189"/>
                  </a:lnTo>
                  <a:lnTo>
                    <a:pt x="285" y="1247"/>
                  </a:lnTo>
                  <a:lnTo>
                    <a:pt x="315" y="1302"/>
                  </a:lnTo>
                  <a:lnTo>
                    <a:pt x="348" y="1354"/>
                  </a:lnTo>
                  <a:lnTo>
                    <a:pt x="387" y="1403"/>
                  </a:lnTo>
                  <a:lnTo>
                    <a:pt x="428" y="1448"/>
                  </a:lnTo>
                  <a:lnTo>
                    <a:pt x="474" y="1491"/>
                  </a:lnTo>
                  <a:lnTo>
                    <a:pt x="524" y="1528"/>
                  </a:lnTo>
                  <a:lnTo>
                    <a:pt x="575" y="1562"/>
                  </a:lnTo>
                  <a:lnTo>
                    <a:pt x="631" y="1591"/>
                  </a:lnTo>
                  <a:lnTo>
                    <a:pt x="689" y="1616"/>
                  </a:lnTo>
                  <a:lnTo>
                    <a:pt x="749" y="1635"/>
                  </a:lnTo>
                  <a:lnTo>
                    <a:pt x="812" y="1650"/>
                  </a:lnTo>
                  <a:lnTo>
                    <a:pt x="876" y="1658"/>
                  </a:lnTo>
                  <a:lnTo>
                    <a:pt x="942" y="1661"/>
                  </a:lnTo>
                  <a:lnTo>
                    <a:pt x="1008" y="1658"/>
                  </a:lnTo>
                  <a:lnTo>
                    <a:pt x="1073" y="1650"/>
                  </a:lnTo>
                  <a:lnTo>
                    <a:pt x="1135" y="1635"/>
                  </a:lnTo>
                  <a:lnTo>
                    <a:pt x="1195" y="1616"/>
                  </a:lnTo>
                  <a:lnTo>
                    <a:pt x="1253" y="1591"/>
                  </a:lnTo>
                  <a:lnTo>
                    <a:pt x="1309" y="1562"/>
                  </a:lnTo>
                  <a:lnTo>
                    <a:pt x="1361" y="1528"/>
                  </a:lnTo>
                  <a:lnTo>
                    <a:pt x="1411" y="1491"/>
                  </a:lnTo>
                  <a:lnTo>
                    <a:pt x="1456" y="1448"/>
                  </a:lnTo>
                  <a:lnTo>
                    <a:pt x="1498" y="1403"/>
                  </a:lnTo>
                  <a:lnTo>
                    <a:pt x="1536" y="1354"/>
                  </a:lnTo>
                  <a:lnTo>
                    <a:pt x="1569" y="1302"/>
                  </a:lnTo>
                  <a:lnTo>
                    <a:pt x="1599" y="1247"/>
                  </a:lnTo>
                  <a:lnTo>
                    <a:pt x="1623" y="1189"/>
                  </a:lnTo>
                  <a:lnTo>
                    <a:pt x="1643" y="1130"/>
                  </a:lnTo>
                  <a:lnTo>
                    <a:pt x="1657" y="1067"/>
                  </a:lnTo>
                  <a:lnTo>
                    <a:pt x="1665" y="1003"/>
                  </a:lnTo>
                  <a:lnTo>
                    <a:pt x="1669" y="938"/>
                  </a:lnTo>
                  <a:lnTo>
                    <a:pt x="1665" y="872"/>
                  </a:lnTo>
                  <a:lnTo>
                    <a:pt x="1657" y="808"/>
                  </a:lnTo>
                  <a:lnTo>
                    <a:pt x="1643" y="745"/>
                  </a:lnTo>
                  <a:lnTo>
                    <a:pt x="1623" y="685"/>
                  </a:lnTo>
                  <a:lnTo>
                    <a:pt x="1599" y="627"/>
                  </a:lnTo>
                  <a:lnTo>
                    <a:pt x="1569" y="572"/>
                  </a:lnTo>
                  <a:lnTo>
                    <a:pt x="1536" y="520"/>
                  </a:lnTo>
                  <a:lnTo>
                    <a:pt x="1498" y="471"/>
                  </a:lnTo>
                  <a:lnTo>
                    <a:pt x="1456" y="426"/>
                  </a:lnTo>
                  <a:lnTo>
                    <a:pt x="1411" y="384"/>
                  </a:lnTo>
                  <a:lnTo>
                    <a:pt x="1361" y="346"/>
                  </a:lnTo>
                  <a:lnTo>
                    <a:pt x="1309" y="312"/>
                  </a:lnTo>
                  <a:lnTo>
                    <a:pt x="1253" y="283"/>
                  </a:lnTo>
                  <a:lnTo>
                    <a:pt x="1195" y="259"/>
                  </a:lnTo>
                  <a:lnTo>
                    <a:pt x="1135" y="239"/>
                  </a:lnTo>
                  <a:lnTo>
                    <a:pt x="1073" y="226"/>
                  </a:lnTo>
                  <a:lnTo>
                    <a:pt x="1008" y="216"/>
                  </a:lnTo>
                  <a:lnTo>
                    <a:pt x="942" y="213"/>
                  </a:lnTo>
                  <a:lnTo>
                    <a:pt x="876" y="216"/>
                  </a:lnTo>
                  <a:lnTo>
                    <a:pt x="812" y="226"/>
                  </a:lnTo>
                  <a:lnTo>
                    <a:pt x="749" y="239"/>
                  </a:lnTo>
                  <a:lnTo>
                    <a:pt x="688" y="259"/>
                  </a:lnTo>
                  <a:lnTo>
                    <a:pt x="630" y="283"/>
                  </a:lnTo>
                  <a:lnTo>
                    <a:pt x="472" y="126"/>
                  </a:lnTo>
                  <a:lnTo>
                    <a:pt x="533" y="93"/>
                  </a:lnTo>
                  <a:lnTo>
                    <a:pt x="596" y="66"/>
                  </a:lnTo>
                  <a:lnTo>
                    <a:pt x="661" y="42"/>
                  </a:lnTo>
                  <a:lnTo>
                    <a:pt x="729" y="23"/>
                  </a:lnTo>
                  <a:lnTo>
                    <a:pt x="798" y="10"/>
                  </a:lnTo>
                  <a:lnTo>
                    <a:pt x="870" y="2"/>
                  </a:lnTo>
                  <a:lnTo>
                    <a:pt x="942"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sp>
          <p:nvSpPr>
            <p:cNvPr id="56" name="Freeform 114"/>
            <p:cNvSpPr/>
            <p:nvPr/>
          </p:nvSpPr>
          <p:spPr bwMode="auto">
            <a:xfrm>
              <a:off x="7581107" y="3515652"/>
              <a:ext cx="2077514" cy="2053633"/>
            </a:xfrm>
            <a:custGeom>
              <a:avLst/>
              <a:gdLst>
                <a:gd name="T0" fmla="*/ 144 w 1296"/>
                <a:gd name="T1" fmla="*/ 0 h 1290"/>
                <a:gd name="T2" fmla="*/ 1267 w 1296"/>
                <a:gd name="T3" fmla="*/ 1118 h 1290"/>
                <a:gd name="T4" fmla="*/ 1282 w 1296"/>
                <a:gd name="T5" fmla="*/ 1136 h 1290"/>
                <a:gd name="T6" fmla="*/ 1292 w 1296"/>
                <a:gd name="T7" fmla="*/ 1157 h 1290"/>
                <a:gd name="T8" fmla="*/ 1296 w 1296"/>
                <a:gd name="T9" fmla="*/ 1178 h 1290"/>
                <a:gd name="T10" fmla="*/ 1296 w 1296"/>
                <a:gd name="T11" fmla="*/ 1200 h 1290"/>
                <a:gd name="T12" fmla="*/ 1292 w 1296"/>
                <a:gd name="T13" fmla="*/ 1222 h 1290"/>
                <a:gd name="T14" fmla="*/ 1282 w 1296"/>
                <a:gd name="T15" fmla="*/ 1242 h 1290"/>
                <a:gd name="T16" fmla="*/ 1267 w 1296"/>
                <a:gd name="T17" fmla="*/ 1260 h 1290"/>
                <a:gd name="T18" fmla="*/ 1252 w 1296"/>
                <a:gd name="T19" fmla="*/ 1273 h 1290"/>
                <a:gd name="T20" fmla="*/ 1234 w 1296"/>
                <a:gd name="T21" fmla="*/ 1283 h 1290"/>
                <a:gd name="T22" fmla="*/ 1215 w 1296"/>
                <a:gd name="T23" fmla="*/ 1288 h 1290"/>
                <a:gd name="T24" fmla="*/ 1196 w 1296"/>
                <a:gd name="T25" fmla="*/ 1290 h 1290"/>
                <a:gd name="T26" fmla="*/ 1177 w 1296"/>
                <a:gd name="T27" fmla="*/ 1288 h 1290"/>
                <a:gd name="T28" fmla="*/ 1158 w 1296"/>
                <a:gd name="T29" fmla="*/ 1283 h 1290"/>
                <a:gd name="T30" fmla="*/ 1141 w 1296"/>
                <a:gd name="T31" fmla="*/ 1273 h 1290"/>
                <a:gd name="T32" fmla="*/ 1124 w 1296"/>
                <a:gd name="T33" fmla="*/ 1260 h 1290"/>
                <a:gd name="T34" fmla="*/ 0 w 1296"/>
                <a:gd name="T35" fmla="*/ 142 h 1290"/>
                <a:gd name="T36" fmla="*/ 26 w 1296"/>
                <a:gd name="T37" fmla="*/ 142 h 1290"/>
                <a:gd name="T38" fmla="*/ 53 w 1296"/>
                <a:gd name="T39" fmla="*/ 138 h 1290"/>
                <a:gd name="T40" fmla="*/ 78 w 1296"/>
                <a:gd name="T41" fmla="*/ 129 h 1290"/>
                <a:gd name="T42" fmla="*/ 99 w 1296"/>
                <a:gd name="T43" fmla="*/ 116 h 1290"/>
                <a:gd name="T44" fmla="*/ 118 w 1296"/>
                <a:gd name="T45" fmla="*/ 97 h 1290"/>
                <a:gd name="T46" fmla="*/ 131 w 1296"/>
                <a:gd name="T47" fmla="*/ 75 h 1290"/>
                <a:gd name="T48" fmla="*/ 141 w 1296"/>
                <a:gd name="T49" fmla="*/ 51 h 1290"/>
                <a:gd name="T50" fmla="*/ 144 w 1296"/>
                <a:gd name="T51" fmla="*/ 24 h 1290"/>
                <a:gd name="T52" fmla="*/ 144 w 1296"/>
                <a:gd name="T53"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6" h="1290">
                  <a:moveTo>
                    <a:pt x="144" y="0"/>
                  </a:moveTo>
                  <a:lnTo>
                    <a:pt x="1267" y="1118"/>
                  </a:lnTo>
                  <a:lnTo>
                    <a:pt x="1282" y="1136"/>
                  </a:lnTo>
                  <a:lnTo>
                    <a:pt x="1292" y="1157"/>
                  </a:lnTo>
                  <a:lnTo>
                    <a:pt x="1296" y="1178"/>
                  </a:lnTo>
                  <a:lnTo>
                    <a:pt x="1296" y="1200"/>
                  </a:lnTo>
                  <a:lnTo>
                    <a:pt x="1292" y="1222"/>
                  </a:lnTo>
                  <a:lnTo>
                    <a:pt x="1282" y="1242"/>
                  </a:lnTo>
                  <a:lnTo>
                    <a:pt x="1267" y="1260"/>
                  </a:lnTo>
                  <a:lnTo>
                    <a:pt x="1252" y="1273"/>
                  </a:lnTo>
                  <a:lnTo>
                    <a:pt x="1234" y="1283"/>
                  </a:lnTo>
                  <a:lnTo>
                    <a:pt x="1215" y="1288"/>
                  </a:lnTo>
                  <a:lnTo>
                    <a:pt x="1196" y="1290"/>
                  </a:lnTo>
                  <a:lnTo>
                    <a:pt x="1177" y="1288"/>
                  </a:lnTo>
                  <a:lnTo>
                    <a:pt x="1158" y="1283"/>
                  </a:lnTo>
                  <a:lnTo>
                    <a:pt x="1141" y="1273"/>
                  </a:lnTo>
                  <a:lnTo>
                    <a:pt x="1124" y="1260"/>
                  </a:lnTo>
                  <a:lnTo>
                    <a:pt x="0" y="142"/>
                  </a:lnTo>
                  <a:lnTo>
                    <a:pt x="26" y="142"/>
                  </a:lnTo>
                  <a:lnTo>
                    <a:pt x="53" y="138"/>
                  </a:lnTo>
                  <a:lnTo>
                    <a:pt x="78" y="129"/>
                  </a:lnTo>
                  <a:lnTo>
                    <a:pt x="99" y="116"/>
                  </a:lnTo>
                  <a:lnTo>
                    <a:pt x="118" y="97"/>
                  </a:lnTo>
                  <a:lnTo>
                    <a:pt x="131" y="75"/>
                  </a:lnTo>
                  <a:lnTo>
                    <a:pt x="141" y="51"/>
                  </a:lnTo>
                  <a:lnTo>
                    <a:pt x="144" y="24"/>
                  </a:lnTo>
                  <a:lnTo>
                    <a:pt x="144"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sp>
          <p:nvSpPr>
            <p:cNvPr id="57" name="Freeform 115"/>
            <p:cNvSpPr/>
            <p:nvPr/>
          </p:nvSpPr>
          <p:spPr bwMode="auto">
            <a:xfrm>
              <a:off x="7246793" y="3181339"/>
              <a:ext cx="4966933" cy="4943045"/>
            </a:xfrm>
            <a:custGeom>
              <a:avLst/>
              <a:gdLst>
                <a:gd name="T0" fmla="*/ 1764 w 3122"/>
                <a:gd name="T1" fmla="*/ 13 h 3109"/>
                <a:gd name="T2" fmla="*/ 2054 w 3122"/>
                <a:gd name="T3" fmla="*/ 79 h 3109"/>
                <a:gd name="T4" fmla="*/ 2321 w 3122"/>
                <a:gd name="T5" fmla="*/ 197 h 3109"/>
                <a:gd name="T6" fmla="*/ 2558 w 3122"/>
                <a:gd name="T7" fmla="*/ 359 h 3109"/>
                <a:gd name="T8" fmla="*/ 2761 w 3122"/>
                <a:gd name="T9" fmla="*/ 561 h 3109"/>
                <a:gd name="T10" fmla="*/ 2925 w 3122"/>
                <a:gd name="T11" fmla="*/ 798 h 3109"/>
                <a:gd name="T12" fmla="*/ 3043 w 3122"/>
                <a:gd name="T13" fmla="*/ 1063 h 3109"/>
                <a:gd name="T14" fmla="*/ 3109 w 3122"/>
                <a:gd name="T15" fmla="*/ 1351 h 3109"/>
                <a:gd name="T16" fmla="*/ 3119 w 3122"/>
                <a:gd name="T17" fmla="*/ 1656 h 3109"/>
                <a:gd name="T18" fmla="*/ 3071 w 3122"/>
                <a:gd name="T19" fmla="*/ 1951 h 3109"/>
                <a:gd name="T20" fmla="*/ 2969 w 3122"/>
                <a:gd name="T21" fmla="*/ 2224 h 3109"/>
                <a:gd name="T22" fmla="*/ 2820 w 3122"/>
                <a:gd name="T23" fmla="*/ 2472 h 3109"/>
                <a:gd name="T24" fmla="*/ 2629 w 3122"/>
                <a:gd name="T25" fmla="*/ 2687 h 3109"/>
                <a:gd name="T26" fmla="*/ 2404 w 3122"/>
                <a:gd name="T27" fmla="*/ 2863 h 3109"/>
                <a:gd name="T28" fmla="*/ 2146 w 3122"/>
                <a:gd name="T29" fmla="*/ 2995 h 3109"/>
                <a:gd name="T30" fmla="*/ 1863 w 3122"/>
                <a:gd name="T31" fmla="*/ 3080 h 3109"/>
                <a:gd name="T32" fmla="*/ 1561 w 3122"/>
                <a:gd name="T33" fmla="*/ 3109 h 3109"/>
                <a:gd name="T34" fmla="*/ 1259 w 3122"/>
                <a:gd name="T35" fmla="*/ 3080 h 3109"/>
                <a:gd name="T36" fmla="*/ 977 w 3122"/>
                <a:gd name="T37" fmla="*/ 2995 h 3109"/>
                <a:gd name="T38" fmla="*/ 719 w 3122"/>
                <a:gd name="T39" fmla="*/ 2863 h 3109"/>
                <a:gd name="T40" fmla="*/ 492 w 3122"/>
                <a:gd name="T41" fmla="*/ 2687 h 3109"/>
                <a:gd name="T42" fmla="*/ 302 w 3122"/>
                <a:gd name="T43" fmla="*/ 2472 h 3109"/>
                <a:gd name="T44" fmla="*/ 153 w 3122"/>
                <a:gd name="T45" fmla="*/ 2224 h 3109"/>
                <a:gd name="T46" fmla="*/ 51 w 3122"/>
                <a:gd name="T47" fmla="*/ 1951 h 3109"/>
                <a:gd name="T48" fmla="*/ 4 w 3122"/>
                <a:gd name="T49" fmla="*/ 1656 h 3109"/>
                <a:gd name="T50" fmla="*/ 13 w 3122"/>
                <a:gd name="T51" fmla="*/ 1352 h 3109"/>
                <a:gd name="T52" fmla="*/ 79 w 3122"/>
                <a:gd name="T53" fmla="*/ 1066 h 3109"/>
                <a:gd name="T54" fmla="*/ 195 w 3122"/>
                <a:gd name="T55" fmla="*/ 801 h 3109"/>
                <a:gd name="T56" fmla="*/ 598 w 3122"/>
                <a:gd name="T57" fmla="*/ 939 h 3109"/>
                <a:gd name="T58" fmla="*/ 491 w 3122"/>
                <a:gd name="T59" fmla="*/ 1152 h 3109"/>
                <a:gd name="T60" fmla="*/ 430 w 3122"/>
                <a:gd name="T61" fmla="*/ 1387 h 3109"/>
                <a:gd name="T62" fmla="*/ 420 w 3122"/>
                <a:gd name="T63" fmla="*/ 1639 h 3109"/>
                <a:gd name="T64" fmla="*/ 466 w 3122"/>
                <a:gd name="T65" fmla="*/ 1883 h 3109"/>
                <a:gd name="T66" fmla="*/ 560 w 3122"/>
                <a:gd name="T67" fmla="*/ 2106 h 3109"/>
                <a:gd name="T68" fmla="*/ 698 w 3122"/>
                <a:gd name="T69" fmla="*/ 2301 h 3109"/>
                <a:gd name="T70" fmla="*/ 873 w 3122"/>
                <a:gd name="T71" fmla="*/ 2464 h 3109"/>
                <a:gd name="T72" fmla="*/ 1079 w 3122"/>
                <a:gd name="T73" fmla="*/ 2587 h 3109"/>
                <a:gd name="T74" fmla="*/ 1310 w 3122"/>
                <a:gd name="T75" fmla="*/ 2666 h 3109"/>
                <a:gd name="T76" fmla="*/ 1561 w 3122"/>
                <a:gd name="T77" fmla="*/ 2694 h 3109"/>
                <a:gd name="T78" fmla="*/ 1812 w 3122"/>
                <a:gd name="T79" fmla="*/ 2666 h 3109"/>
                <a:gd name="T80" fmla="*/ 2043 w 3122"/>
                <a:gd name="T81" fmla="*/ 2587 h 3109"/>
                <a:gd name="T82" fmla="*/ 2249 w 3122"/>
                <a:gd name="T83" fmla="*/ 2464 h 3109"/>
                <a:gd name="T84" fmla="*/ 2424 w 3122"/>
                <a:gd name="T85" fmla="*/ 2301 h 3109"/>
                <a:gd name="T86" fmla="*/ 2562 w 3122"/>
                <a:gd name="T87" fmla="*/ 2106 h 3109"/>
                <a:gd name="T88" fmla="*/ 2656 w 3122"/>
                <a:gd name="T89" fmla="*/ 1883 h 3109"/>
                <a:gd name="T90" fmla="*/ 2702 w 3122"/>
                <a:gd name="T91" fmla="*/ 1639 h 3109"/>
                <a:gd name="T92" fmla="*/ 2693 w 3122"/>
                <a:gd name="T93" fmla="*/ 1386 h 3109"/>
                <a:gd name="T94" fmla="*/ 2631 w 3122"/>
                <a:gd name="T95" fmla="*/ 1149 h 3109"/>
                <a:gd name="T96" fmla="*/ 2521 w 3122"/>
                <a:gd name="T97" fmla="*/ 935 h 3109"/>
                <a:gd name="T98" fmla="*/ 2369 w 3122"/>
                <a:gd name="T99" fmla="*/ 749 h 3109"/>
                <a:gd name="T100" fmla="*/ 2184 w 3122"/>
                <a:gd name="T101" fmla="*/ 599 h 3109"/>
                <a:gd name="T102" fmla="*/ 1968 w 3122"/>
                <a:gd name="T103" fmla="*/ 490 h 3109"/>
                <a:gd name="T104" fmla="*/ 1730 w 3122"/>
                <a:gd name="T105" fmla="*/ 428 h 3109"/>
                <a:gd name="T106" fmla="*/ 1476 w 3122"/>
                <a:gd name="T107" fmla="*/ 419 h 3109"/>
                <a:gd name="T108" fmla="*/ 1234 w 3122"/>
                <a:gd name="T109" fmla="*/ 463 h 3109"/>
                <a:gd name="T110" fmla="*/ 1012 w 3122"/>
                <a:gd name="T111" fmla="*/ 556 h 3109"/>
                <a:gd name="T112" fmla="*/ 723 w 3122"/>
                <a:gd name="T113" fmla="*/ 243 h 3109"/>
                <a:gd name="T114" fmla="*/ 979 w 3122"/>
                <a:gd name="T115" fmla="*/ 112 h 3109"/>
                <a:gd name="T116" fmla="*/ 1261 w 3122"/>
                <a:gd name="T117" fmla="*/ 29 h 3109"/>
                <a:gd name="T118" fmla="*/ 1561 w 3122"/>
                <a:gd name="T119" fmla="*/ 0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2" h="3109">
                  <a:moveTo>
                    <a:pt x="1561" y="0"/>
                  </a:moveTo>
                  <a:lnTo>
                    <a:pt x="1664" y="3"/>
                  </a:lnTo>
                  <a:lnTo>
                    <a:pt x="1764" y="13"/>
                  </a:lnTo>
                  <a:lnTo>
                    <a:pt x="1863" y="29"/>
                  </a:lnTo>
                  <a:lnTo>
                    <a:pt x="1960" y="51"/>
                  </a:lnTo>
                  <a:lnTo>
                    <a:pt x="2054" y="79"/>
                  </a:lnTo>
                  <a:lnTo>
                    <a:pt x="2146" y="113"/>
                  </a:lnTo>
                  <a:lnTo>
                    <a:pt x="2235" y="152"/>
                  </a:lnTo>
                  <a:lnTo>
                    <a:pt x="2321" y="197"/>
                  </a:lnTo>
                  <a:lnTo>
                    <a:pt x="2404" y="246"/>
                  </a:lnTo>
                  <a:lnTo>
                    <a:pt x="2482" y="300"/>
                  </a:lnTo>
                  <a:lnTo>
                    <a:pt x="2558" y="359"/>
                  </a:lnTo>
                  <a:lnTo>
                    <a:pt x="2629" y="423"/>
                  </a:lnTo>
                  <a:lnTo>
                    <a:pt x="2698" y="490"/>
                  </a:lnTo>
                  <a:lnTo>
                    <a:pt x="2761" y="561"/>
                  </a:lnTo>
                  <a:lnTo>
                    <a:pt x="2820" y="636"/>
                  </a:lnTo>
                  <a:lnTo>
                    <a:pt x="2875" y="716"/>
                  </a:lnTo>
                  <a:lnTo>
                    <a:pt x="2925" y="798"/>
                  </a:lnTo>
                  <a:lnTo>
                    <a:pt x="2969" y="884"/>
                  </a:lnTo>
                  <a:lnTo>
                    <a:pt x="3009" y="972"/>
                  </a:lnTo>
                  <a:lnTo>
                    <a:pt x="3043" y="1063"/>
                  </a:lnTo>
                  <a:lnTo>
                    <a:pt x="3071" y="1157"/>
                  </a:lnTo>
                  <a:lnTo>
                    <a:pt x="3093" y="1253"/>
                  </a:lnTo>
                  <a:lnTo>
                    <a:pt x="3109" y="1351"/>
                  </a:lnTo>
                  <a:lnTo>
                    <a:pt x="3119" y="1452"/>
                  </a:lnTo>
                  <a:lnTo>
                    <a:pt x="3122" y="1555"/>
                  </a:lnTo>
                  <a:lnTo>
                    <a:pt x="3119" y="1656"/>
                  </a:lnTo>
                  <a:lnTo>
                    <a:pt x="3109" y="1757"/>
                  </a:lnTo>
                  <a:lnTo>
                    <a:pt x="3093" y="1855"/>
                  </a:lnTo>
                  <a:lnTo>
                    <a:pt x="3071" y="1951"/>
                  </a:lnTo>
                  <a:lnTo>
                    <a:pt x="3043" y="2045"/>
                  </a:lnTo>
                  <a:lnTo>
                    <a:pt x="3009" y="2137"/>
                  </a:lnTo>
                  <a:lnTo>
                    <a:pt x="2969" y="2224"/>
                  </a:lnTo>
                  <a:lnTo>
                    <a:pt x="2925" y="2310"/>
                  </a:lnTo>
                  <a:lnTo>
                    <a:pt x="2875" y="2392"/>
                  </a:lnTo>
                  <a:lnTo>
                    <a:pt x="2820" y="2472"/>
                  </a:lnTo>
                  <a:lnTo>
                    <a:pt x="2761" y="2547"/>
                  </a:lnTo>
                  <a:lnTo>
                    <a:pt x="2698" y="2618"/>
                  </a:lnTo>
                  <a:lnTo>
                    <a:pt x="2629" y="2687"/>
                  </a:lnTo>
                  <a:lnTo>
                    <a:pt x="2558" y="2749"/>
                  </a:lnTo>
                  <a:lnTo>
                    <a:pt x="2482" y="2808"/>
                  </a:lnTo>
                  <a:lnTo>
                    <a:pt x="2404" y="2863"/>
                  </a:lnTo>
                  <a:lnTo>
                    <a:pt x="2321" y="2913"/>
                  </a:lnTo>
                  <a:lnTo>
                    <a:pt x="2235" y="2957"/>
                  </a:lnTo>
                  <a:lnTo>
                    <a:pt x="2146" y="2995"/>
                  </a:lnTo>
                  <a:lnTo>
                    <a:pt x="2054" y="3029"/>
                  </a:lnTo>
                  <a:lnTo>
                    <a:pt x="1960" y="3057"/>
                  </a:lnTo>
                  <a:lnTo>
                    <a:pt x="1863" y="3080"/>
                  </a:lnTo>
                  <a:lnTo>
                    <a:pt x="1764" y="3095"/>
                  </a:lnTo>
                  <a:lnTo>
                    <a:pt x="1664" y="3105"/>
                  </a:lnTo>
                  <a:lnTo>
                    <a:pt x="1561" y="3109"/>
                  </a:lnTo>
                  <a:lnTo>
                    <a:pt x="1459" y="3105"/>
                  </a:lnTo>
                  <a:lnTo>
                    <a:pt x="1358" y="3095"/>
                  </a:lnTo>
                  <a:lnTo>
                    <a:pt x="1259" y="3080"/>
                  </a:lnTo>
                  <a:lnTo>
                    <a:pt x="1162" y="3057"/>
                  </a:lnTo>
                  <a:lnTo>
                    <a:pt x="1068" y="3029"/>
                  </a:lnTo>
                  <a:lnTo>
                    <a:pt x="977" y="2995"/>
                  </a:lnTo>
                  <a:lnTo>
                    <a:pt x="888" y="2957"/>
                  </a:lnTo>
                  <a:lnTo>
                    <a:pt x="802" y="2913"/>
                  </a:lnTo>
                  <a:lnTo>
                    <a:pt x="719" y="2863"/>
                  </a:lnTo>
                  <a:lnTo>
                    <a:pt x="640" y="2808"/>
                  </a:lnTo>
                  <a:lnTo>
                    <a:pt x="564" y="2749"/>
                  </a:lnTo>
                  <a:lnTo>
                    <a:pt x="492" y="2687"/>
                  </a:lnTo>
                  <a:lnTo>
                    <a:pt x="424" y="2618"/>
                  </a:lnTo>
                  <a:lnTo>
                    <a:pt x="361" y="2547"/>
                  </a:lnTo>
                  <a:lnTo>
                    <a:pt x="302" y="2472"/>
                  </a:lnTo>
                  <a:lnTo>
                    <a:pt x="247" y="2392"/>
                  </a:lnTo>
                  <a:lnTo>
                    <a:pt x="197" y="2310"/>
                  </a:lnTo>
                  <a:lnTo>
                    <a:pt x="153" y="2224"/>
                  </a:lnTo>
                  <a:lnTo>
                    <a:pt x="114" y="2137"/>
                  </a:lnTo>
                  <a:lnTo>
                    <a:pt x="79" y="2045"/>
                  </a:lnTo>
                  <a:lnTo>
                    <a:pt x="51" y="1951"/>
                  </a:lnTo>
                  <a:lnTo>
                    <a:pt x="30" y="1855"/>
                  </a:lnTo>
                  <a:lnTo>
                    <a:pt x="13" y="1757"/>
                  </a:lnTo>
                  <a:lnTo>
                    <a:pt x="4" y="1656"/>
                  </a:lnTo>
                  <a:lnTo>
                    <a:pt x="0" y="1555"/>
                  </a:lnTo>
                  <a:lnTo>
                    <a:pt x="4" y="1452"/>
                  </a:lnTo>
                  <a:lnTo>
                    <a:pt x="13" y="1352"/>
                  </a:lnTo>
                  <a:lnTo>
                    <a:pt x="30" y="1255"/>
                  </a:lnTo>
                  <a:lnTo>
                    <a:pt x="51" y="1159"/>
                  </a:lnTo>
                  <a:lnTo>
                    <a:pt x="79" y="1066"/>
                  </a:lnTo>
                  <a:lnTo>
                    <a:pt x="113" y="975"/>
                  </a:lnTo>
                  <a:lnTo>
                    <a:pt x="152" y="887"/>
                  </a:lnTo>
                  <a:lnTo>
                    <a:pt x="195" y="801"/>
                  </a:lnTo>
                  <a:lnTo>
                    <a:pt x="245" y="719"/>
                  </a:lnTo>
                  <a:lnTo>
                    <a:pt x="299" y="640"/>
                  </a:lnTo>
                  <a:lnTo>
                    <a:pt x="598" y="939"/>
                  </a:lnTo>
                  <a:lnTo>
                    <a:pt x="558" y="1007"/>
                  </a:lnTo>
                  <a:lnTo>
                    <a:pt x="522" y="1078"/>
                  </a:lnTo>
                  <a:lnTo>
                    <a:pt x="491" y="1152"/>
                  </a:lnTo>
                  <a:lnTo>
                    <a:pt x="465" y="1229"/>
                  </a:lnTo>
                  <a:lnTo>
                    <a:pt x="444" y="1307"/>
                  </a:lnTo>
                  <a:lnTo>
                    <a:pt x="430" y="1387"/>
                  </a:lnTo>
                  <a:lnTo>
                    <a:pt x="420" y="1470"/>
                  </a:lnTo>
                  <a:lnTo>
                    <a:pt x="417" y="1555"/>
                  </a:lnTo>
                  <a:lnTo>
                    <a:pt x="420" y="1639"/>
                  </a:lnTo>
                  <a:lnTo>
                    <a:pt x="430" y="1722"/>
                  </a:lnTo>
                  <a:lnTo>
                    <a:pt x="445" y="1803"/>
                  </a:lnTo>
                  <a:lnTo>
                    <a:pt x="466" y="1883"/>
                  </a:lnTo>
                  <a:lnTo>
                    <a:pt x="492" y="1960"/>
                  </a:lnTo>
                  <a:lnTo>
                    <a:pt x="524" y="2034"/>
                  </a:lnTo>
                  <a:lnTo>
                    <a:pt x="560" y="2106"/>
                  </a:lnTo>
                  <a:lnTo>
                    <a:pt x="602" y="2174"/>
                  </a:lnTo>
                  <a:lnTo>
                    <a:pt x="648" y="2240"/>
                  </a:lnTo>
                  <a:lnTo>
                    <a:pt x="698" y="2301"/>
                  </a:lnTo>
                  <a:lnTo>
                    <a:pt x="753" y="2359"/>
                  </a:lnTo>
                  <a:lnTo>
                    <a:pt x="811" y="2413"/>
                  </a:lnTo>
                  <a:lnTo>
                    <a:pt x="873" y="2464"/>
                  </a:lnTo>
                  <a:lnTo>
                    <a:pt x="938" y="2509"/>
                  </a:lnTo>
                  <a:lnTo>
                    <a:pt x="1008" y="2550"/>
                  </a:lnTo>
                  <a:lnTo>
                    <a:pt x="1079" y="2587"/>
                  </a:lnTo>
                  <a:lnTo>
                    <a:pt x="1154" y="2618"/>
                  </a:lnTo>
                  <a:lnTo>
                    <a:pt x="1231" y="2645"/>
                  </a:lnTo>
                  <a:lnTo>
                    <a:pt x="1310" y="2666"/>
                  </a:lnTo>
                  <a:lnTo>
                    <a:pt x="1392" y="2681"/>
                  </a:lnTo>
                  <a:lnTo>
                    <a:pt x="1476" y="2690"/>
                  </a:lnTo>
                  <a:lnTo>
                    <a:pt x="1561" y="2694"/>
                  </a:lnTo>
                  <a:lnTo>
                    <a:pt x="1646" y="2690"/>
                  </a:lnTo>
                  <a:lnTo>
                    <a:pt x="1730" y="2681"/>
                  </a:lnTo>
                  <a:lnTo>
                    <a:pt x="1812" y="2666"/>
                  </a:lnTo>
                  <a:lnTo>
                    <a:pt x="1891" y="2645"/>
                  </a:lnTo>
                  <a:lnTo>
                    <a:pt x="1968" y="2618"/>
                  </a:lnTo>
                  <a:lnTo>
                    <a:pt x="2043" y="2587"/>
                  </a:lnTo>
                  <a:lnTo>
                    <a:pt x="2114" y="2550"/>
                  </a:lnTo>
                  <a:lnTo>
                    <a:pt x="2184" y="2509"/>
                  </a:lnTo>
                  <a:lnTo>
                    <a:pt x="2249" y="2464"/>
                  </a:lnTo>
                  <a:lnTo>
                    <a:pt x="2311" y="2413"/>
                  </a:lnTo>
                  <a:lnTo>
                    <a:pt x="2369" y="2359"/>
                  </a:lnTo>
                  <a:lnTo>
                    <a:pt x="2424" y="2301"/>
                  </a:lnTo>
                  <a:lnTo>
                    <a:pt x="2474" y="2240"/>
                  </a:lnTo>
                  <a:lnTo>
                    <a:pt x="2521" y="2174"/>
                  </a:lnTo>
                  <a:lnTo>
                    <a:pt x="2562" y="2106"/>
                  </a:lnTo>
                  <a:lnTo>
                    <a:pt x="2598" y="2034"/>
                  </a:lnTo>
                  <a:lnTo>
                    <a:pt x="2631" y="1960"/>
                  </a:lnTo>
                  <a:lnTo>
                    <a:pt x="2656" y="1883"/>
                  </a:lnTo>
                  <a:lnTo>
                    <a:pt x="2677" y="1803"/>
                  </a:lnTo>
                  <a:lnTo>
                    <a:pt x="2693" y="1722"/>
                  </a:lnTo>
                  <a:lnTo>
                    <a:pt x="2702" y="1639"/>
                  </a:lnTo>
                  <a:lnTo>
                    <a:pt x="2705" y="1555"/>
                  </a:lnTo>
                  <a:lnTo>
                    <a:pt x="2702" y="1469"/>
                  </a:lnTo>
                  <a:lnTo>
                    <a:pt x="2693" y="1386"/>
                  </a:lnTo>
                  <a:lnTo>
                    <a:pt x="2677" y="1305"/>
                  </a:lnTo>
                  <a:lnTo>
                    <a:pt x="2656" y="1225"/>
                  </a:lnTo>
                  <a:lnTo>
                    <a:pt x="2631" y="1149"/>
                  </a:lnTo>
                  <a:lnTo>
                    <a:pt x="2598" y="1075"/>
                  </a:lnTo>
                  <a:lnTo>
                    <a:pt x="2562" y="1003"/>
                  </a:lnTo>
                  <a:lnTo>
                    <a:pt x="2521" y="935"/>
                  </a:lnTo>
                  <a:lnTo>
                    <a:pt x="2474" y="870"/>
                  </a:lnTo>
                  <a:lnTo>
                    <a:pt x="2424" y="808"/>
                  </a:lnTo>
                  <a:lnTo>
                    <a:pt x="2369" y="749"/>
                  </a:lnTo>
                  <a:lnTo>
                    <a:pt x="2311" y="695"/>
                  </a:lnTo>
                  <a:lnTo>
                    <a:pt x="2249" y="645"/>
                  </a:lnTo>
                  <a:lnTo>
                    <a:pt x="2184" y="599"/>
                  </a:lnTo>
                  <a:lnTo>
                    <a:pt x="2114" y="558"/>
                  </a:lnTo>
                  <a:lnTo>
                    <a:pt x="2043" y="521"/>
                  </a:lnTo>
                  <a:lnTo>
                    <a:pt x="1968" y="490"/>
                  </a:lnTo>
                  <a:lnTo>
                    <a:pt x="1891" y="463"/>
                  </a:lnTo>
                  <a:lnTo>
                    <a:pt x="1812" y="442"/>
                  </a:lnTo>
                  <a:lnTo>
                    <a:pt x="1730" y="428"/>
                  </a:lnTo>
                  <a:lnTo>
                    <a:pt x="1646" y="419"/>
                  </a:lnTo>
                  <a:lnTo>
                    <a:pt x="1561" y="416"/>
                  </a:lnTo>
                  <a:lnTo>
                    <a:pt x="1476" y="419"/>
                  </a:lnTo>
                  <a:lnTo>
                    <a:pt x="1394" y="427"/>
                  </a:lnTo>
                  <a:lnTo>
                    <a:pt x="1312" y="442"/>
                  </a:lnTo>
                  <a:lnTo>
                    <a:pt x="1234" y="463"/>
                  </a:lnTo>
                  <a:lnTo>
                    <a:pt x="1157" y="489"/>
                  </a:lnTo>
                  <a:lnTo>
                    <a:pt x="1083" y="520"/>
                  </a:lnTo>
                  <a:lnTo>
                    <a:pt x="1012" y="556"/>
                  </a:lnTo>
                  <a:lnTo>
                    <a:pt x="944" y="596"/>
                  </a:lnTo>
                  <a:lnTo>
                    <a:pt x="644" y="298"/>
                  </a:lnTo>
                  <a:lnTo>
                    <a:pt x="723" y="243"/>
                  </a:lnTo>
                  <a:lnTo>
                    <a:pt x="805" y="195"/>
                  </a:lnTo>
                  <a:lnTo>
                    <a:pt x="891" y="150"/>
                  </a:lnTo>
                  <a:lnTo>
                    <a:pt x="979" y="112"/>
                  </a:lnTo>
                  <a:lnTo>
                    <a:pt x="1071" y="78"/>
                  </a:lnTo>
                  <a:lnTo>
                    <a:pt x="1164" y="50"/>
                  </a:lnTo>
                  <a:lnTo>
                    <a:pt x="1261" y="29"/>
                  </a:lnTo>
                  <a:lnTo>
                    <a:pt x="1359" y="13"/>
                  </a:lnTo>
                  <a:lnTo>
                    <a:pt x="1460" y="3"/>
                  </a:lnTo>
                  <a:lnTo>
                    <a:pt x="1561"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sp>
          <p:nvSpPr>
            <p:cNvPr id="58" name="Freeform 116"/>
            <p:cNvSpPr/>
            <p:nvPr/>
          </p:nvSpPr>
          <p:spPr bwMode="auto">
            <a:xfrm>
              <a:off x="6816963" y="2751509"/>
              <a:ext cx="764144" cy="740263"/>
            </a:xfrm>
            <a:custGeom>
              <a:avLst/>
              <a:gdLst>
                <a:gd name="T0" fmla="*/ 249 w 473"/>
                <a:gd name="T1" fmla="*/ 0 h 467"/>
                <a:gd name="T2" fmla="*/ 259 w 473"/>
                <a:gd name="T3" fmla="*/ 0 h 467"/>
                <a:gd name="T4" fmla="*/ 268 w 473"/>
                <a:gd name="T5" fmla="*/ 7 h 467"/>
                <a:gd name="T6" fmla="*/ 465 w 473"/>
                <a:gd name="T7" fmla="*/ 201 h 467"/>
                <a:gd name="T8" fmla="*/ 468 w 473"/>
                <a:gd name="T9" fmla="*/ 204 h 467"/>
                <a:gd name="T10" fmla="*/ 470 w 473"/>
                <a:gd name="T11" fmla="*/ 208 h 467"/>
                <a:gd name="T12" fmla="*/ 471 w 473"/>
                <a:gd name="T13" fmla="*/ 212 h 467"/>
                <a:gd name="T14" fmla="*/ 473 w 473"/>
                <a:gd name="T15" fmla="*/ 216 h 467"/>
                <a:gd name="T16" fmla="*/ 473 w 473"/>
                <a:gd name="T17" fmla="*/ 444 h 467"/>
                <a:gd name="T18" fmla="*/ 469 w 473"/>
                <a:gd name="T19" fmla="*/ 455 h 467"/>
                <a:gd name="T20" fmla="*/ 461 w 473"/>
                <a:gd name="T21" fmla="*/ 464 h 467"/>
                <a:gd name="T22" fmla="*/ 450 w 473"/>
                <a:gd name="T23" fmla="*/ 467 h 467"/>
                <a:gd name="T24" fmla="*/ 222 w 473"/>
                <a:gd name="T25" fmla="*/ 467 h 467"/>
                <a:gd name="T26" fmla="*/ 218 w 473"/>
                <a:gd name="T27" fmla="*/ 466 h 467"/>
                <a:gd name="T28" fmla="*/ 213 w 473"/>
                <a:gd name="T29" fmla="*/ 465 h 467"/>
                <a:gd name="T30" fmla="*/ 209 w 473"/>
                <a:gd name="T31" fmla="*/ 463 h 467"/>
                <a:gd name="T32" fmla="*/ 206 w 473"/>
                <a:gd name="T33" fmla="*/ 461 h 467"/>
                <a:gd name="T34" fmla="*/ 6 w 473"/>
                <a:gd name="T35" fmla="*/ 263 h 467"/>
                <a:gd name="T36" fmla="*/ 1 w 473"/>
                <a:gd name="T37" fmla="*/ 254 h 467"/>
                <a:gd name="T38" fmla="*/ 0 w 473"/>
                <a:gd name="T39" fmla="*/ 245 h 467"/>
                <a:gd name="T40" fmla="*/ 4 w 473"/>
                <a:gd name="T41" fmla="*/ 236 h 467"/>
                <a:gd name="T42" fmla="*/ 11 w 473"/>
                <a:gd name="T43" fmla="*/ 228 h 467"/>
                <a:gd name="T44" fmla="*/ 23 w 473"/>
                <a:gd name="T45" fmla="*/ 226 h 467"/>
                <a:gd name="T46" fmla="*/ 90 w 473"/>
                <a:gd name="T47" fmla="*/ 226 h 467"/>
                <a:gd name="T48" fmla="*/ 118 w 473"/>
                <a:gd name="T49" fmla="*/ 223 h 467"/>
                <a:gd name="T50" fmla="*/ 145 w 473"/>
                <a:gd name="T51" fmla="*/ 215 h 467"/>
                <a:gd name="T52" fmla="*/ 169 w 473"/>
                <a:gd name="T53" fmla="*/ 202 h 467"/>
                <a:gd name="T54" fmla="*/ 190 w 473"/>
                <a:gd name="T55" fmla="*/ 185 h 467"/>
                <a:gd name="T56" fmla="*/ 206 w 473"/>
                <a:gd name="T57" fmla="*/ 164 h 467"/>
                <a:gd name="T58" fmla="*/ 220 w 473"/>
                <a:gd name="T59" fmla="*/ 141 h 467"/>
                <a:gd name="T60" fmla="*/ 228 w 473"/>
                <a:gd name="T61" fmla="*/ 114 h 467"/>
                <a:gd name="T62" fmla="*/ 230 w 473"/>
                <a:gd name="T63" fmla="*/ 86 h 467"/>
                <a:gd name="T64" fmla="*/ 230 w 473"/>
                <a:gd name="T65" fmla="*/ 22 h 467"/>
                <a:gd name="T66" fmla="*/ 233 w 473"/>
                <a:gd name="T67" fmla="*/ 12 h 467"/>
                <a:gd name="T68" fmla="*/ 239 w 473"/>
                <a:gd name="T69" fmla="*/ 5 h 467"/>
                <a:gd name="T70" fmla="*/ 249 w 473"/>
                <a:gd name="T7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3" h="467">
                  <a:moveTo>
                    <a:pt x="249" y="0"/>
                  </a:moveTo>
                  <a:lnTo>
                    <a:pt x="259" y="0"/>
                  </a:lnTo>
                  <a:lnTo>
                    <a:pt x="268" y="7"/>
                  </a:lnTo>
                  <a:lnTo>
                    <a:pt x="465" y="201"/>
                  </a:lnTo>
                  <a:lnTo>
                    <a:pt x="468" y="204"/>
                  </a:lnTo>
                  <a:lnTo>
                    <a:pt x="470" y="208"/>
                  </a:lnTo>
                  <a:lnTo>
                    <a:pt x="471" y="212"/>
                  </a:lnTo>
                  <a:lnTo>
                    <a:pt x="473" y="216"/>
                  </a:lnTo>
                  <a:lnTo>
                    <a:pt x="473" y="444"/>
                  </a:lnTo>
                  <a:lnTo>
                    <a:pt x="469" y="455"/>
                  </a:lnTo>
                  <a:lnTo>
                    <a:pt x="461" y="464"/>
                  </a:lnTo>
                  <a:lnTo>
                    <a:pt x="450" y="467"/>
                  </a:lnTo>
                  <a:lnTo>
                    <a:pt x="222" y="467"/>
                  </a:lnTo>
                  <a:lnTo>
                    <a:pt x="218" y="466"/>
                  </a:lnTo>
                  <a:lnTo>
                    <a:pt x="213" y="465"/>
                  </a:lnTo>
                  <a:lnTo>
                    <a:pt x="209" y="463"/>
                  </a:lnTo>
                  <a:lnTo>
                    <a:pt x="206" y="461"/>
                  </a:lnTo>
                  <a:lnTo>
                    <a:pt x="6" y="263"/>
                  </a:lnTo>
                  <a:lnTo>
                    <a:pt x="1" y="254"/>
                  </a:lnTo>
                  <a:lnTo>
                    <a:pt x="0" y="245"/>
                  </a:lnTo>
                  <a:lnTo>
                    <a:pt x="4" y="236"/>
                  </a:lnTo>
                  <a:lnTo>
                    <a:pt x="11" y="228"/>
                  </a:lnTo>
                  <a:lnTo>
                    <a:pt x="23" y="226"/>
                  </a:lnTo>
                  <a:lnTo>
                    <a:pt x="90" y="226"/>
                  </a:lnTo>
                  <a:lnTo>
                    <a:pt x="118" y="223"/>
                  </a:lnTo>
                  <a:lnTo>
                    <a:pt x="145" y="215"/>
                  </a:lnTo>
                  <a:lnTo>
                    <a:pt x="169" y="202"/>
                  </a:lnTo>
                  <a:lnTo>
                    <a:pt x="190" y="185"/>
                  </a:lnTo>
                  <a:lnTo>
                    <a:pt x="206" y="164"/>
                  </a:lnTo>
                  <a:lnTo>
                    <a:pt x="220" y="141"/>
                  </a:lnTo>
                  <a:lnTo>
                    <a:pt x="228" y="114"/>
                  </a:lnTo>
                  <a:lnTo>
                    <a:pt x="230" y="86"/>
                  </a:lnTo>
                  <a:lnTo>
                    <a:pt x="230" y="22"/>
                  </a:lnTo>
                  <a:lnTo>
                    <a:pt x="233" y="12"/>
                  </a:lnTo>
                  <a:lnTo>
                    <a:pt x="239" y="5"/>
                  </a:lnTo>
                  <a:lnTo>
                    <a:pt x="249" y="0"/>
                  </a:lnTo>
                  <a:close/>
                </a:path>
              </a:pathLst>
            </a:custGeom>
            <a:grpFill/>
            <a:ln w="0">
              <a:noFill/>
              <a:prstDash val="solid"/>
              <a:round/>
            </a:ln>
          </p:spPr>
          <p:txBody>
            <a:bodyPr vert="horz" wrap="square" lIns="97385" tIns="48693" rIns="97385" bIns="48693" numCol="1" anchor="t" anchorCtr="0" compatLnSpc="1"/>
            <a:lstStyle/>
            <a:p>
              <a:endParaRPr lang="en-US" sz="1915">
                <a:sym typeface="+mn-lt"/>
              </a:endParaRPr>
            </a:p>
          </p:txBody>
        </p:sp>
      </p:grpSp>
      <p:sp>
        <p:nvSpPr>
          <p:cNvPr id="8" name="文本占位符 3"/>
          <p:cNvSpPr txBox="1"/>
          <p:nvPr/>
        </p:nvSpPr>
        <p:spPr>
          <a:xfrm>
            <a:off x="479425" y="1877060"/>
            <a:ext cx="6421120" cy="44030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2100"/>
              </a:lnSpc>
            </a:pPr>
            <a:r>
              <a:rPr lang="en-US" altLang="zh-CN" sz="1800" dirty="0">
                <a:solidFill>
                  <a:schemeClr val="tx1"/>
                </a:solidFill>
                <a:sym typeface="+mn-lt"/>
              </a:rPr>
              <a:t>Chicago is a relatively </a:t>
            </a:r>
            <a:r>
              <a:rPr lang="en-US" altLang="zh-CN" sz="1800" b="1" dirty="0">
                <a:solidFill>
                  <a:schemeClr val="tx1"/>
                </a:solidFill>
                <a:latin typeface="Arial Bold" panose="020B0604020202020204" charset="0"/>
                <a:cs typeface="Arial Bold" panose="020B0604020202020204" charset="0"/>
                <a:sym typeface="+mn-lt"/>
              </a:rPr>
              <a:t>unsafe place to live, </a:t>
            </a:r>
            <a:r>
              <a:rPr lang="en-US" altLang="zh-CN" sz="1800" dirty="0">
                <a:solidFill>
                  <a:schemeClr val="tx1"/>
                </a:solidFill>
                <a:sym typeface="+mn-lt"/>
              </a:rPr>
              <a:t>children or the elderly should generally avoid this location. Why? a lot of arrests were not made for crimes. </a:t>
            </a:r>
            <a:endParaRPr lang="en-US" altLang="zh-CN" sz="1800" dirty="0">
              <a:solidFill>
                <a:schemeClr val="tx1"/>
              </a:solidFill>
              <a:sym typeface="+mn-lt"/>
            </a:endParaRPr>
          </a:p>
          <a:p>
            <a:pPr algn="just">
              <a:lnSpc>
                <a:spcPts val="2100"/>
              </a:lnSpc>
            </a:pPr>
            <a:r>
              <a:rPr lang="en-US" altLang="zh-CN" sz="1800" dirty="0">
                <a:solidFill>
                  <a:schemeClr val="tx1"/>
                </a:solidFill>
                <a:sym typeface="+mn-lt"/>
              </a:rPr>
              <a:t>Fund the Police </a:t>
            </a:r>
            <a:endParaRPr lang="en-US" altLang="zh-CN" sz="1800" dirty="0">
              <a:solidFill>
                <a:schemeClr val="tx1"/>
              </a:solidFill>
              <a:sym typeface="+mn-lt"/>
            </a:endParaRPr>
          </a:p>
          <a:p>
            <a:pPr algn="just">
              <a:lnSpc>
                <a:spcPts val="2100"/>
              </a:lnSpc>
            </a:pPr>
            <a:r>
              <a:rPr lang="en-US" altLang="zh-CN" sz="1800" dirty="0">
                <a:solidFill>
                  <a:schemeClr val="tx1"/>
                </a:solidFill>
                <a:sym typeface="+mn-lt"/>
              </a:rPr>
              <a:t>Some Districts are more unsafe than other such as </a:t>
            </a:r>
            <a:r>
              <a:rPr lang="en-US" altLang="zh-CN" sz="1800" b="1" dirty="0">
                <a:solidFill>
                  <a:schemeClr val="tx1"/>
                </a:solidFill>
                <a:latin typeface="Arial Bold" panose="020B0604020202020204" charset="0"/>
                <a:cs typeface="Arial Bold" panose="020B0604020202020204" charset="0"/>
                <a:sym typeface="+mn-lt"/>
              </a:rPr>
              <a:t>Districts 4-11</a:t>
            </a:r>
            <a:r>
              <a:rPr lang="en-US" altLang="zh-CN" sz="1800" dirty="0">
                <a:solidFill>
                  <a:schemeClr val="tx1"/>
                </a:solidFill>
                <a:sym typeface="+mn-lt"/>
              </a:rPr>
              <a:t>. </a:t>
            </a:r>
            <a:endParaRPr lang="en-US" altLang="zh-CN" sz="1800" dirty="0">
              <a:solidFill>
                <a:schemeClr val="tx1"/>
              </a:solidFill>
              <a:sym typeface="+mn-lt"/>
            </a:endParaRPr>
          </a:p>
          <a:p>
            <a:pPr algn="just">
              <a:lnSpc>
                <a:spcPts val="2100"/>
              </a:lnSpc>
              <a:buFont typeface="Arial" panose="020B0604020202020204" pitchFamily="34" charset="0"/>
              <a:buChar char="•"/>
            </a:pPr>
            <a:r>
              <a:rPr lang="en-US" altLang="zh-CN" sz="1800" dirty="0">
                <a:solidFill>
                  <a:schemeClr val="tx1"/>
                </a:solidFill>
                <a:sym typeface="+mn-lt"/>
              </a:rPr>
              <a:t>Be safety conscious;  during the weekdays, at morning or night time, in certain locations such as streets, and finally in summertime</a:t>
            </a:r>
            <a:r>
              <a:rPr lang="en-US" altLang="zh-CN" sz="1800" dirty="0">
                <a:solidFill>
                  <a:schemeClr val="bg2">
                    <a:lumMod val="50000"/>
                  </a:schemeClr>
                </a:solidFill>
                <a:sym typeface="+mn-lt"/>
              </a:rPr>
              <a:t>. </a:t>
            </a:r>
            <a:endParaRPr lang="en-US" altLang="zh-CN" sz="1800" dirty="0">
              <a:solidFill>
                <a:schemeClr val="bg2">
                  <a:lumMod val="50000"/>
                </a:schemeClr>
              </a:solidFill>
              <a:sym typeface="+mn-lt"/>
            </a:endParaRPr>
          </a:p>
        </p:txBody>
      </p:sp>
      <p:sp>
        <p:nvSpPr>
          <p:cNvPr id="3" name="Slide Number Placeholder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5266" y="2656645"/>
            <a:ext cx="5054097" cy="1096963"/>
          </a:xfrm>
        </p:spPr>
        <p:txBody>
          <a:bodyPr/>
          <a:lstStyle/>
          <a:p>
            <a:r>
              <a:rPr lang="en-US" altLang="zh-CN" dirty="0">
                <a:sym typeface="+mn-lt"/>
              </a:rPr>
              <a:t>THANKS</a:t>
            </a:r>
            <a:endParaRPr lang="zh-CN" altLang="en-US" dirty="0">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767005" y="1150131"/>
            <a:ext cx="65799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916045" y="443230"/>
            <a:ext cx="4351655" cy="706755"/>
          </a:xfrm>
          <a:prstGeom prst="rect">
            <a:avLst/>
          </a:prstGeom>
          <a:noFill/>
        </p:spPr>
        <p:txBody>
          <a:bodyPr wrap="square">
            <a:spAutoFit/>
          </a:bodyPr>
          <a:lstStyle/>
          <a:p>
            <a:pPr algn="ctr"/>
            <a:r>
              <a:rPr lang="en-US" sz="4000" b="1" dirty="0">
                <a:ea typeface="Arial" panose="020B0604020202020204" pitchFamily="34" charset="0"/>
                <a:sym typeface="+mn-lt"/>
              </a:rPr>
              <a:t>INTRODUCTION</a:t>
            </a:r>
            <a:endParaRPr lang="en-US" sz="4000" b="1" dirty="0">
              <a:ea typeface="Arial" panose="020B0604020202020204" pitchFamily="34" charset="0"/>
              <a:sym typeface="+mn-lt"/>
            </a:endParaRPr>
          </a:p>
        </p:txBody>
      </p:sp>
      <p:sp>
        <p:nvSpPr>
          <p:cNvPr id="13" name="文本框 12"/>
          <p:cNvSpPr txBox="1"/>
          <p:nvPr>
            <p:custDataLst>
              <p:tags r:id="rId1"/>
            </p:custDataLst>
          </p:nvPr>
        </p:nvSpPr>
        <p:spPr>
          <a:xfrm>
            <a:off x="2733675" y="1539240"/>
            <a:ext cx="6313805" cy="350647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lnSpc>
                <a:spcPct val="150000"/>
              </a:lnSpc>
            </a:pPr>
            <a:r>
              <a:rPr lang="en-US" altLang="zh-CN" sz="1800" dirty="0">
                <a:solidFill>
                  <a:schemeClr val="tx1"/>
                </a:solidFill>
                <a:sym typeface="+mn-lt"/>
              </a:rPr>
              <a:t>This dataset was generated from the Onecampus Academy library. It is a crime dataset collected over a period of time from Chicago, USA. It originally contains 2,278,726 entries and 23 columns of information about individuals who committed crime, and the FBI's documentation of such crimes in Chicago.</a:t>
            </a:r>
            <a:endParaRPr lang="en-US" altLang="zh-CN" sz="1800" dirty="0">
              <a:solidFill>
                <a:schemeClr val="tx1"/>
              </a:solidFill>
              <a:sym typeface="+mn-lt"/>
            </a:endParaRPr>
          </a:p>
          <a:p>
            <a:pPr algn="ctr">
              <a:lnSpc>
                <a:spcPct val="150000"/>
              </a:lnSpc>
            </a:pPr>
            <a:endParaRPr lang="en-US" altLang="zh-CN" sz="1800" dirty="0">
              <a:solidFill>
                <a:schemeClr val="tx1"/>
              </a:solidFill>
              <a:sym typeface="+mn-lt"/>
            </a:endParaRPr>
          </a:p>
          <a:p>
            <a:pPr algn="ctr">
              <a:lnSpc>
                <a:spcPct val="150000"/>
              </a:lnSpc>
            </a:pPr>
            <a:r>
              <a:rPr lang="en-US" altLang="zh-CN" sz="1800" dirty="0">
                <a:solidFill>
                  <a:schemeClr val="tx1"/>
                </a:solidFill>
                <a:sym typeface="+mn-lt"/>
              </a:rPr>
              <a:t>The goal of the project is to wrangle the data, generate insights to the patterns of crime and create data visualisations to analyse and represent the crime dataset.</a:t>
            </a:r>
            <a:endParaRPr lang="en-US" altLang="zh-CN" sz="1800" dirty="0">
              <a:solidFill>
                <a:schemeClr val="tx1"/>
              </a:solidFill>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400194" y="643464"/>
            <a:ext cx="73916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rmAutofit/>
          </a:bodyPr>
          <a:lstStyle>
            <a:lvl1pPr algn="ctr" fontAlgn="base">
              <a:lnSpc>
                <a:spcPct val="90000"/>
              </a:lnSpc>
              <a:spcBef>
                <a:spcPct val="0"/>
              </a:spcBef>
              <a:spcAft>
                <a:spcPct val="0"/>
              </a:spcAft>
              <a:defRPr sz="28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pitchFamily="49"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sz="3200" dirty="0">
                <a:solidFill>
                  <a:schemeClr val="tx1">
                    <a:lumMod val="85000"/>
                    <a:lumOff val="15000"/>
                  </a:schemeClr>
                </a:solidFill>
                <a:latin typeface="+mn-lt"/>
                <a:sym typeface="+mn-lt"/>
              </a:rPr>
              <a:t>Project Process</a:t>
            </a:r>
            <a:endParaRPr lang="en-US" altLang="zh-CN" sz="3200" dirty="0">
              <a:solidFill>
                <a:schemeClr val="tx1">
                  <a:lumMod val="85000"/>
                  <a:lumOff val="15000"/>
                </a:schemeClr>
              </a:solidFill>
              <a:latin typeface="+mn-lt"/>
              <a:sym typeface="+mn-lt"/>
            </a:endParaRPr>
          </a:p>
        </p:txBody>
      </p:sp>
      <p:cxnSp>
        <p:nvCxnSpPr>
          <p:cNvPr id="4" name="直接连接符 3"/>
          <p:cNvCxnSpPr/>
          <p:nvPr/>
        </p:nvCxnSpPr>
        <p:spPr>
          <a:xfrm>
            <a:off x="5760720" y="1524000"/>
            <a:ext cx="67056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五边形 41"/>
          <p:cNvSpPr/>
          <p:nvPr/>
        </p:nvSpPr>
        <p:spPr>
          <a:xfrm>
            <a:off x="8222034" y="3617362"/>
            <a:ext cx="1753228" cy="425450"/>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lt"/>
              </a:rPr>
              <a:t>Step5</a:t>
            </a:r>
            <a:endParaRPr lang="zh-CN" altLang="en-US" dirty="0">
              <a:sym typeface="+mn-lt"/>
            </a:endParaRPr>
          </a:p>
        </p:txBody>
      </p:sp>
      <p:sp>
        <p:nvSpPr>
          <p:cNvPr id="49" name="五边形 38"/>
          <p:cNvSpPr/>
          <p:nvPr/>
        </p:nvSpPr>
        <p:spPr>
          <a:xfrm>
            <a:off x="6676160" y="3617362"/>
            <a:ext cx="1753228" cy="425450"/>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lt"/>
              </a:rPr>
              <a:t>Step4</a:t>
            </a:r>
            <a:endParaRPr lang="zh-CN" altLang="en-US" dirty="0">
              <a:sym typeface="+mn-lt"/>
            </a:endParaRPr>
          </a:p>
        </p:txBody>
      </p:sp>
      <p:sp>
        <p:nvSpPr>
          <p:cNvPr id="50" name="五边形 39"/>
          <p:cNvSpPr/>
          <p:nvPr/>
        </p:nvSpPr>
        <p:spPr>
          <a:xfrm>
            <a:off x="5130286" y="3617362"/>
            <a:ext cx="1753228" cy="425450"/>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lt"/>
              </a:rPr>
              <a:t>Step3</a:t>
            </a:r>
            <a:endParaRPr lang="zh-CN" altLang="en-US" dirty="0">
              <a:sym typeface="+mn-lt"/>
            </a:endParaRPr>
          </a:p>
        </p:txBody>
      </p:sp>
      <p:sp>
        <p:nvSpPr>
          <p:cNvPr id="51" name="五边形 37"/>
          <p:cNvSpPr/>
          <p:nvPr/>
        </p:nvSpPr>
        <p:spPr>
          <a:xfrm>
            <a:off x="3632874" y="3617362"/>
            <a:ext cx="1753228" cy="425450"/>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lt"/>
              </a:rPr>
              <a:t>Step2</a:t>
            </a:r>
            <a:endParaRPr lang="zh-CN" altLang="en-US" dirty="0">
              <a:sym typeface="+mn-lt"/>
            </a:endParaRPr>
          </a:p>
        </p:txBody>
      </p:sp>
      <p:sp>
        <p:nvSpPr>
          <p:cNvPr id="52" name="五边形 3"/>
          <p:cNvSpPr/>
          <p:nvPr/>
        </p:nvSpPr>
        <p:spPr>
          <a:xfrm>
            <a:off x="2111231" y="3617362"/>
            <a:ext cx="1753228" cy="425450"/>
          </a:xfrm>
          <a:prstGeom prst="homePlat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ym typeface="+mn-lt"/>
              </a:rPr>
              <a:t>Step1</a:t>
            </a:r>
            <a:endParaRPr lang="zh-CN" altLang="en-US" dirty="0">
              <a:sym typeface="+mn-lt"/>
            </a:endParaRPr>
          </a:p>
        </p:txBody>
      </p:sp>
      <p:cxnSp>
        <p:nvCxnSpPr>
          <p:cNvPr id="53" name="直接连接符 52"/>
          <p:cNvCxnSpPr>
            <a:stCxn id="52" idx="0"/>
          </p:cNvCxnSpPr>
          <p:nvPr/>
        </p:nvCxnSpPr>
        <p:spPr>
          <a:xfrm flipV="1">
            <a:off x="2881483" y="2753514"/>
            <a:ext cx="8608" cy="86384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4448114" y="4042812"/>
            <a:ext cx="8608" cy="86384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7539861" y="4042812"/>
            <a:ext cx="8608" cy="86384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6026434" y="2753514"/>
            <a:ext cx="8608" cy="86384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9026396" y="2753514"/>
            <a:ext cx="8608" cy="86384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4138831" y="4877773"/>
            <a:ext cx="618565" cy="61856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3" name="椭圆 62"/>
          <p:cNvSpPr/>
          <p:nvPr/>
        </p:nvSpPr>
        <p:spPr>
          <a:xfrm>
            <a:off x="7239186" y="4877773"/>
            <a:ext cx="618565" cy="61856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6" name="椭圆 65"/>
          <p:cNvSpPr/>
          <p:nvPr/>
        </p:nvSpPr>
        <p:spPr>
          <a:xfrm>
            <a:off x="2606979" y="2132954"/>
            <a:ext cx="618565" cy="61856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2" name="椭圆 71"/>
          <p:cNvSpPr/>
          <p:nvPr/>
        </p:nvSpPr>
        <p:spPr>
          <a:xfrm>
            <a:off x="5725759" y="2132954"/>
            <a:ext cx="618565" cy="61856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5" name="椭圆 74"/>
          <p:cNvSpPr/>
          <p:nvPr/>
        </p:nvSpPr>
        <p:spPr>
          <a:xfrm>
            <a:off x="8717113" y="2132954"/>
            <a:ext cx="618565" cy="61856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9" name="矩形 78"/>
          <p:cNvSpPr/>
          <p:nvPr/>
        </p:nvSpPr>
        <p:spPr>
          <a:xfrm>
            <a:off x="3808019" y="2531241"/>
            <a:ext cx="1310640" cy="306705"/>
          </a:xfrm>
          <a:prstGeom prst="rect">
            <a:avLst/>
          </a:prstGeom>
        </p:spPr>
        <p:txBody>
          <a:bodyPr wrap="none">
            <a:spAutoFit/>
          </a:bodyPr>
          <a:lstStyle/>
          <a:p>
            <a:pPr algn="ctr"/>
            <a:r>
              <a:rPr lang="en-US" altLang="zh-CN" sz="1400" dirty="0">
                <a:sym typeface="+mn-lt"/>
              </a:rPr>
              <a:t>Data Cleaning</a:t>
            </a:r>
            <a:endParaRPr lang="en-US" altLang="zh-CN" sz="1400" dirty="0">
              <a:sym typeface="+mn-lt"/>
            </a:endParaRPr>
          </a:p>
        </p:txBody>
      </p:sp>
      <p:sp>
        <p:nvSpPr>
          <p:cNvPr id="82" name="矩形 81"/>
          <p:cNvSpPr/>
          <p:nvPr/>
        </p:nvSpPr>
        <p:spPr>
          <a:xfrm>
            <a:off x="6716831" y="2533493"/>
            <a:ext cx="1607185" cy="306705"/>
          </a:xfrm>
          <a:prstGeom prst="rect">
            <a:avLst/>
          </a:prstGeom>
        </p:spPr>
        <p:txBody>
          <a:bodyPr wrap="none">
            <a:spAutoFit/>
          </a:bodyPr>
          <a:lstStyle/>
          <a:p>
            <a:pPr algn="ctr"/>
            <a:r>
              <a:rPr lang="en-US" altLang="zh-CN" sz="1400" dirty="0">
                <a:sym typeface="+mn-lt"/>
              </a:rPr>
              <a:t>Data Visualisation</a:t>
            </a:r>
            <a:endParaRPr lang="en-US" altLang="zh-CN" sz="1400" dirty="0">
              <a:sym typeface="+mn-lt"/>
            </a:endParaRPr>
          </a:p>
        </p:txBody>
      </p:sp>
      <p:sp>
        <p:nvSpPr>
          <p:cNvPr id="88" name="矩形 87"/>
          <p:cNvSpPr/>
          <p:nvPr/>
        </p:nvSpPr>
        <p:spPr>
          <a:xfrm>
            <a:off x="8370560" y="4304646"/>
            <a:ext cx="1637665" cy="306705"/>
          </a:xfrm>
          <a:prstGeom prst="rect">
            <a:avLst/>
          </a:prstGeom>
        </p:spPr>
        <p:txBody>
          <a:bodyPr wrap="none">
            <a:spAutoFit/>
          </a:bodyPr>
          <a:lstStyle/>
          <a:p>
            <a:pPr algn="ctr"/>
            <a:r>
              <a:rPr lang="en-US" altLang="zh-CN" sz="1400" dirty="0">
                <a:sym typeface="+mn-lt"/>
              </a:rPr>
              <a:t>Insight Generation</a:t>
            </a:r>
            <a:endParaRPr lang="en-US" altLang="zh-CN" sz="1400" dirty="0">
              <a:sym typeface="+mn-lt"/>
            </a:endParaRPr>
          </a:p>
        </p:txBody>
      </p:sp>
      <p:sp>
        <p:nvSpPr>
          <p:cNvPr id="91" name="矩形 90"/>
          <p:cNvSpPr/>
          <p:nvPr/>
        </p:nvSpPr>
        <p:spPr>
          <a:xfrm>
            <a:off x="5130798" y="4304646"/>
            <a:ext cx="1795780" cy="306705"/>
          </a:xfrm>
          <a:prstGeom prst="rect">
            <a:avLst/>
          </a:prstGeom>
        </p:spPr>
        <p:txBody>
          <a:bodyPr wrap="none">
            <a:spAutoFit/>
          </a:bodyPr>
          <a:lstStyle/>
          <a:p>
            <a:pPr algn="ctr"/>
            <a:r>
              <a:rPr lang="en-US" altLang="zh-CN" sz="1400" dirty="0">
                <a:sym typeface="+mn-lt"/>
              </a:rPr>
              <a:t>Feature Engineering</a:t>
            </a:r>
            <a:endParaRPr lang="en-US" altLang="zh-CN" sz="1400" dirty="0">
              <a:sym typeface="+mn-lt"/>
            </a:endParaRPr>
          </a:p>
        </p:txBody>
      </p:sp>
      <p:sp>
        <p:nvSpPr>
          <p:cNvPr id="94" name="矩形 93"/>
          <p:cNvSpPr/>
          <p:nvPr/>
        </p:nvSpPr>
        <p:spPr>
          <a:xfrm>
            <a:off x="2032265" y="4304646"/>
            <a:ext cx="1577340" cy="306705"/>
          </a:xfrm>
          <a:prstGeom prst="rect">
            <a:avLst/>
          </a:prstGeom>
        </p:spPr>
        <p:txBody>
          <a:bodyPr wrap="none">
            <a:spAutoFit/>
          </a:bodyPr>
          <a:lstStyle/>
          <a:p>
            <a:pPr algn="ctr"/>
            <a:r>
              <a:rPr lang="en-US" altLang="zh-CN" sz="1400" dirty="0">
                <a:sym typeface="+mn-lt"/>
              </a:rPr>
              <a:t>Data Assessment</a:t>
            </a:r>
            <a:endParaRPr lang="en-US" altLang="zh-CN" sz="1400" dirty="0">
              <a:sym typeface="+mn-lt"/>
            </a:endParaRPr>
          </a:p>
        </p:txBody>
      </p:sp>
      <p:grpSp>
        <p:nvGrpSpPr>
          <p:cNvPr id="25" name="Group 1008"/>
          <p:cNvGrpSpPr>
            <a:grpSpLocks noChangeAspect="1"/>
          </p:cNvGrpSpPr>
          <p:nvPr/>
        </p:nvGrpSpPr>
        <p:grpSpPr bwMode="auto">
          <a:xfrm>
            <a:off x="5838825" y="2266950"/>
            <a:ext cx="392430" cy="339725"/>
            <a:chOff x="-3982" y="41"/>
            <a:chExt cx="2641" cy="2283"/>
          </a:xfrm>
          <a:solidFill>
            <a:schemeClr val="accent1"/>
          </a:solidFill>
        </p:grpSpPr>
        <p:sp>
          <p:nvSpPr>
            <p:cNvPr id="26" name="Freeform 1010"/>
            <p:cNvSpPr>
              <a:spLocks noEditPoints="1"/>
            </p:cNvSpPr>
            <p:nvPr/>
          </p:nvSpPr>
          <p:spPr bwMode="auto">
            <a:xfrm>
              <a:off x="-3982" y="41"/>
              <a:ext cx="2641" cy="2283"/>
            </a:xfrm>
            <a:custGeom>
              <a:avLst/>
              <a:gdLst>
                <a:gd name="T0" fmla="*/ 383 w 5282"/>
                <a:gd name="T1" fmla="*/ 3127 h 4566"/>
                <a:gd name="T2" fmla="*/ 4899 w 5282"/>
                <a:gd name="T3" fmla="*/ 384 h 4566"/>
                <a:gd name="T4" fmla="*/ 257 w 5282"/>
                <a:gd name="T5" fmla="*/ 0 h 4566"/>
                <a:gd name="T6" fmla="*/ 5072 w 5282"/>
                <a:gd name="T7" fmla="*/ 4 h 4566"/>
                <a:gd name="T8" fmla="*/ 5156 w 5282"/>
                <a:gd name="T9" fmla="*/ 36 h 4566"/>
                <a:gd name="T10" fmla="*/ 5221 w 5282"/>
                <a:gd name="T11" fmla="*/ 90 h 4566"/>
                <a:gd name="T12" fmla="*/ 5266 w 5282"/>
                <a:gd name="T13" fmla="*/ 168 h 4566"/>
                <a:gd name="T14" fmla="*/ 5282 w 5282"/>
                <a:gd name="T15" fmla="*/ 256 h 4566"/>
                <a:gd name="T16" fmla="*/ 5278 w 5282"/>
                <a:gd name="T17" fmla="*/ 3300 h 4566"/>
                <a:gd name="T18" fmla="*/ 5247 w 5282"/>
                <a:gd name="T19" fmla="*/ 3384 h 4566"/>
                <a:gd name="T20" fmla="*/ 5191 w 5282"/>
                <a:gd name="T21" fmla="*/ 3451 h 4566"/>
                <a:gd name="T22" fmla="*/ 5116 w 5282"/>
                <a:gd name="T23" fmla="*/ 3494 h 4566"/>
                <a:gd name="T24" fmla="*/ 5026 w 5282"/>
                <a:gd name="T25" fmla="*/ 3511 h 4566"/>
                <a:gd name="T26" fmla="*/ 3243 w 5282"/>
                <a:gd name="T27" fmla="*/ 4092 h 4566"/>
                <a:gd name="T28" fmla="*/ 3985 w 5282"/>
                <a:gd name="T29" fmla="*/ 4097 h 4566"/>
                <a:gd name="T30" fmla="*/ 4068 w 5282"/>
                <a:gd name="T31" fmla="*/ 4132 h 4566"/>
                <a:gd name="T32" fmla="*/ 4133 w 5282"/>
                <a:gd name="T33" fmla="*/ 4196 h 4566"/>
                <a:gd name="T34" fmla="*/ 4168 w 5282"/>
                <a:gd name="T35" fmla="*/ 4280 h 4566"/>
                <a:gd name="T36" fmla="*/ 4168 w 5282"/>
                <a:gd name="T37" fmla="*/ 4376 h 4566"/>
                <a:gd name="T38" fmla="*/ 4133 w 5282"/>
                <a:gd name="T39" fmla="*/ 4462 h 4566"/>
                <a:gd name="T40" fmla="*/ 4068 w 5282"/>
                <a:gd name="T41" fmla="*/ 4524 h 4566"/>
                <a:gd name="T42" fmla="*/ 3985 w 5282"/>
                <a:gd name="T43" fmla="*/ 4561 h 4566"/>
                <a:gd name="T44" fmla="*/ 1345 w 5282"/>
                <a:gd name="T45" fmla="*/ 4566 h 4566"/>
                <a:gd name="T46" fmla="*/ 1254 w 5282"/>
                <a:gd name="T47" fmla="*/ 4547 h 4566"/>
                <a:gd name="T48" fmla="*/ 1179 w 5282"/>
                <a:gd name="T49" fmla="*/ 4495 h 4566"/>
                <a:gd name="T50" fmla="*/ 1127 w 5282"/>
                <a:gd name="T51" fmla="*/ 4421 h 4566"/>
                <a:gd name="T52" fmla="*/ 1110 w 5282"/>
                <a:gd name="T53" fmla="*/ 4328 h 4566"/>
                <a:gd name="T54" fmla="*/ 1127 w 5282"/>
                <a:gd name="T55" fmla="*/ 4237 h 4566"/>
                <a:gd name="T56" fmla="*/ 1179 w 5282"/>
                <a:gd name="T57" fmla="*/ 4161 h 4566"/>
                <a:gd name="T58" fmla="*/ 1254 w 5282"/>
                <a:gd name="T59" fmla="*/ 4110 h 4566"/>
                <a:gd name="T60" fmla="*/ 1345 w 5282"/>
                <a:gd name="T61" fmla="*/ 4092 h 4566"/>
                <a:gd name="T62" fmla="*/ 2040 w 5282"/>
                <a:gd name="T63" fmla="*/ 3511 h 4566"/>
                <a:gd name="T64" fmla="*/ 210 w 5282"/>
                <a:gd name="T65" fmla="*/ 3507 h 4566"/>
                <a:gd name="T66" fmla="*/ 127 w 5282"/>
                <a:gd name="T67" fmla="*/ 3475 h 4566"/>
                <a:gd name="T68" fmla="*/ 61 w 5282"/>
                <a:gd name="T69" fmla="*/ 3419 h 4566"/>
                <a:gd name="T70" fmla="*/ 16 w 5282"/>
                <a:gd name="T71" fmla="*/ 3343 h 4566"/>
                <a:gd name="T72" fmla="*/ 0 w 5282"/>
                <a:gd name="T73" fmla="*/ 3255 h 4566"/>
                <a:gd name="T74" fmla="*/ 5 w 5282"/>
                <a:gd name="T75" fmla="*/ 211 h 4566"/>
                <a:gd name="T76" fmla="*/ 35 w 5282"/>
                <a:gd name="T77" fmla="*/ 127 h 4566"/>
                <a:gd name="T78" fmla="*/ 91 w 5282"/>
                <a:gd name="T79" fmla="*/ 60 h 4566"/>
                <a:gd name="T80" fmla="*/ 167 w 5282"/>
                <a:gd name="T81" fmla="*/ 17 h 4566"/>
                <a:gd name="T82" fmla="*/ 257 w 5282"/>
                <a:gd name="T83" fmla="*/ 0 h 4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82" h="4566">
                  <a:moveTo>
                    <a:pt x="383" y="384"/>
                  </a:moveTo>
                  <a:lnTo>
                    <a:pt x="383" y="3127"/>
                  </a:lnTo>
                  <a:lnTo>
                    <a:pt x="4899" y="3127"/>
                  </a:lnTo>
                  <a:lnTo>
                    <a:pt x="4899" y="384"/>
                  </a:lnTo>
                  <a:lnTo>
                    <a:pt x="383" y="384"/>
                  </a:lnTo>
                  <a:close/>
                  <a:moveTo>
                    <a:pt x="257" y="0"/>
                  </a:moveTo>
                  <a:lnTo>
                    <a:pt x="5026" y="0"/>
                  </a:lnTo>
                  <a:lnTo>
                    <a:pt x="5072" y="4"/>
                  </a:lnTo>
                  <a:lnTo>
                    <a:pt x="5116" y="17"/>
                  </a:lnTo>
                  <a:lnTo>
                    <a:pt x="5156" y="36"/>
                  </a:lnTo>
                  <a:lnTo>
                    <a:pt x="5191" y="60"/>
                  </a:lnTo>
                  <a:lnTo>
                    <a:pt x="5221" y="90"/>
                  </a:lnTo>
                  <a:lnTo>
                    <a:pt x="5247" y="127"/>
                  </a:lnTo>
                  <a:lnTo>
                    <a:pt x="5266" y="168"/>
                  </a:lnTo>
                  <a:lnTo>
                    <a:pt x="5278" y="211"/>
                  </a:lnTo>
                  <a:lnTo>
                    <a:pt x="5282" y="256"/>
                  </a:lnTo>
                  <a:lnTo>
                    <a:pt x="5282" y="3255"/>
                  </a:lnTo>
                  <a:lnTo>
                    <a:pt x="5278" y="3300"/>
                  </a:lnTo>
                  <a:lnTo>
                    <a:pt x="5266" y="3343"/>
                  </a:lnTo>
                  <a:lnTo>
                    <a:pt x="5247" y="3384"/>
                  </a:lnTo>
                  <a:lnTo>
                    <a:pt x="5221" y="3419"/>
                  </a:lnTo>
                  <a:lnTo>
                    <a:pt x="5191" y="3451"/>
                  </a:lnTo>
                  <a:lnTo>
                    <a:pt x="5156" y="3475"/>
                  </a:lnTo>
                  <a:lnTo>
                    <a:pt x="5116" y="3494"/>
                  </a:lnTo>
                  <a:lnTo>
                    <a:pt x="5072" y="3507"/>
                  </a:lnTo>
                  <a:lnTo>
                    <a:pt x="5026" y="3511"/>
                  </a:lnTo>
                  <a:lnTo>
                    <a:pt x="3243" y="3511"/>
                  </a:lnTo>
                  <a:lnTo>
                    <a:pt x="3243" y="4092"/>
                  </a:lnTo>
                  <a:lnTo>
                    <a:pt x="3937" y="4092"/>
                  </a:lnTo>
                  <a:lnTo>
                    <a:pt x="3985" y="4097"/>
                  </a:lnTo>
                  <a:lnTo>
                    <a:pt x="4028" y="4110"/>
                  </a:lnTo>
                  <a:lnTo>
                    <a:pt x="4068" y="4132"/>
                  </a:lnTo>
                  <a:lnTo>
                    <a:pt x="4104" y="4161"/>
                  </a:lnTo>
                  <a:lnTo>
                    <a:pt x="4133" y="4196"/>
                  </a:lnTo>
                  <a:lnTo>
                    <a:pt x="4155" y="4237"/>
                  </a:lnTo>
                  <a:lnTo>
                    <a:pt x="4168" y="4280"/>
                  </a:lnTo>
                  <a:lnTo>
                    <a:pt x="4173" y="4328"/>
                  </a:lnTo>
                  <a:lnTo>
                    <a:pt x="4168" y="4376"/>
                  </a:lnTo>
                  <a:lnTo>
                    <a:pt x="4155" y="4421"/>
                  </a:lnTo>
                  <a:lnTo>
                    <a:pt x="4133" y="4462"/>
                  </a:lnTo>
                  <a:lnTo>
                    <a:pt x="4104" y="4495"/>
                  </a:lnTo>
                  <a:lnTo>
                    <a:pt x="4068" y="4524"/>
                  </a:lnTo>
                  <a:lnTo>
                    <a:pt x="4028" y="4547"/>
                  </a:lnTo>
                  <a:lnTo>
                    <a:pt x="3985" y="4561"/>
                  </a:lnTo>
                  <a:lnTo>
                    <a:pt x="3937" y="4566"/>
                  </a:lnTo>
                  <a:lnTo>
                    <a:pt x="1345" y="4566"/>
                  </a:lnTo>
                  <a:lnTo>
                    <a:pt x="1297" y="4561"/>
                  </a:lnTo>
                  <a:lnTo>
                    <a:pt x="1254" y="4547"/>
                  </a:lnTo>
                  <a:lnTo>
                    <a:pt x="1214" y="4524"/>
                  </a:lnTo>
                  <a:lnTo>
                    <a:pt x="1179" y="4495"/>
                  </a:lnTo>
                  <a:lnTo>
                    <a:pt x="1150" y="4462"/>
                  </a:lnTo>
                  <a:lnTo>
                    <a:pt x="1127" y="4421"/>
                  </a:lnTo>
                  <a:lnTo>
                    <a:pt x="1115" y="4376"/>
                  </a:lnTo>
                  <a:lnTo>
                    <a:pt x="1110" y="4328"/>
                  </a:lnTo>
                  <a:lnTo>
                    <a:pt x="1115" y="4280"/>
                  </a:lnTo>
                  <a:lnTo>
                    <a:pt x="1127" y="4237"/>
                  </a:lnTo>
                  <a:lnTo>
                    <a:pt x="1150" y="4196"/>
                  </a:lnTo>
                  <a:lnTo>
                    <a:pt x="1179" y="4161"/>
                  </a:lnTo>
                  <a:lnTo>
                    <a:pt x="1214" y="4132"/>
                  </a:lnTo>
                  <a:lnTo>
                    <a:pt x="1254" y="4110"/>
                  </a:lnTo>
                  <a:lnTo>
                    <a:pt x="1297" y="4097"/>
                  </a:lnTo>
                  <a:lnTo>
                    <a:pt x="1345" y="4092"/>
                  </a:lnTo>
                  <a:lnTo>
                    <a:pt x="2040" y="4092"/>
                  </a:lnTo>
                  <a:lnTo>
                    <a:pt x="2040" y="3511"/>
                  </a:lnTo>
                  <a:lnTo>
                    <a:pt x="257" y="3511"/>
                  </a:lnTo>
                  <a:lnTo>
                    <a:pt x="210" y="3507"/>
                  </a:lnTo>
                  <a:lnTo>
                    <a:pt x="167" y="3494"/>
                  </a:lnTo>
                  <a:lnTo>
                    <a:pt x="127" y="3475"/>
                  </a:lnTo>
                  <a:lnTo>
                    <a:pt x="91" y="3451"/>
                  </a:lnTo>
                  <a:lnTo>
                    <a:pt x="61" y="3419"/>
                  </a:lnTo>
                  <a:lnTo>
                    <a:pt x="35" y="3384"/>
                  </a:lnTo>
                  <a:lnTo>
                    <a:pt x="16" y="3343"/>
                  </a:lnTo>
                  <a:lnTo>
                    <a:pt x="5" y="3300"/>
                  </a:lnTo>
                  <a:lnTo>
                    <a:pt x="0" y="3255"/>
                  </a:lnTo>
                  <a:lnTo>
                    <a:pt x="0" y="256"/>
                  </a:lnTo>
                  <a:lnTo>
                    <a:pt x="5" y="211"/>
                  </a:lnTo>
                  <a:lnTo>
                    <a:pt x="16" y="168"/>
                  </a:lnTo>
                  <a:lnTo>
                    <a:pt x="35" y="127"/>
                  </a:lnTo>
                  <a:lnTo>
                    <a:pt x="61" y="90"/>
                  </a:lnTo>
                  <a:lnTo>
                    <a:pt x="91" y="60"/>
                  </a:lnTo>
                  <a:lnTo>
                    <a:pt x="127" y="36"/>
                  </a:lnTo>
                  <a:lnTo>
                    <a:pt x="167" y="17"/>
                  </a:lnTo>
                  <a:lnTo>
                    <a:pt x="210" y="4"/>
                  </a:lnTo>
                  <a:lnTo>
                    <a:pt x="25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7" name="Freeform 1011"/>
            <p:cNvSpPr/>
            <p:nvPr/>
          </p:nvSpPr>
          <p:spPr bwMode="auto">
            <a:xfrm>
              <a:off x="-3422" y="648"/>
              <a:ext cx="560" cy="539"/>
            </a:xfrm>
            <a:custGeom>
              <a:avLst/>
              <a:gdLst>
                <a:gd name="T0" fmla="*/ 964 w 1121"/>
                <a:gd name="T1" fmla="*/ 0 h 1078"/>
                <a:gd name="T2" fmla="*/ 993 w 1121"/>
                <a:gd name="T3" fmla="*/ 4 h 1078"/>
                <a:gd name="T4" fmla="*/ 1022 w 1121"/>
                <a:gd name="T5" fmla="*/ 12 h 1078"/>
                <a:gd name="T6" fmla="*/ 1048 w 1121"/>
                <a:gd name="T7" fmla="*/ 26 h 1078"/>
                <a:gd name="T8" fmla="*/ 1073 w 1121"/>
                <a:gd name="T9" fmla="*/ 45 h 1078"/>
                <a:gd name="T10" fmla="*/ 1094 w 1121"/>
                <a:gd name="T11" fmla="*/ 69 h 1078"/>
                <a:gd name="T12" fmla="*/ 1108 w 1121"/>
                <a:gd name="T13" fmla="*/ 97 h 1078"/>
                <a:gd name="T14" fmla="*/ 1118 w 1121"/>
                <a:gd name="T15" fmla="*/ 126 h 1078"/>
                <a:gd name="T16" fmla="*/ 1121 w 1121"/>
                <a:gd name="T17" fmla="*/ 158 h 1078"/>
                <a:gd name="T18" fmla="*/ 1121 w 1121"/>
                <a:gd name="T19" fmla="*/ 161 h 1078"/>
                <a:gd name="T20" fmla="*/ 1116 w 1121"/>
                <a:gd name="T21" fmla="*/ 198 h 1078"/>
                <a:gd name="T22" fmla="*/ 1105 w 1121"/>
                <a:gd name="T23" fmla="*/ 230 h 1078"/>
                <a:gd name="T24" fmla="*/ 1086 w 1121"/>
                <a:gd name="T25" fmla="*/ 261 h 1078"/>
                <a:gd name="T26" fmla="*/ 1060 w 1121"/>
                <a:gd name="T27" fmla="*/ 285 h 1078"/>
                <a:gd name="T28" fmla="*/ 1030 w 1121"/>
                <a:gd name="T29" fmla="*/ 304 h 1078"/>
                <a:gd name="T30" fmla="*/ 525 w 1121"/>
                <a:gd name="T31" fmla="*/ 538 h 1078"/>
                <a:gd name="T32" fmla="*/ 1030 w 1121"/>
                <a:gd name="T33" fmla="*/ 775 h 1078"/>
                <a:gd name="T34" fmla="*/ 1060 w 1121"/>
                <a:gd name="T35" fmla="*/ 792 h 1078"/>
                <a:gd name="T36" fmla="*/ 1086 w 1121"/>
                <a:gd name="T37" fmla="*/ 818 h 1078"/>
                <a:gd name="T38" fmla="*/ 1105 w 1121"/>
                <a:gd name="T39" fmla="*/ 847 h 1078"/>
                <a:gd name="T40" fmla="*/ 1116 w 1121"/>
                <a:gd name="T41" fmla="*/ 881 h 1078"/>
                <a:gd name="T42" fmla="*/ 1121 w 1121"/>
                <a:gd name="T43" fmla="*/ 916 h 1078"/>
                <a:gd name="T44" fmla="*/ 1121 w 1121"/>
                <a:gd name="T45" fmla="*/ 921 h 1078"/>
                <a:gd name="T46" fmla="*/ 1118 w 1121"/>
                <a:gd name="T47" fmla="*/ 953 h 1078"/>
                <a:gd name="T48" fmla="*/ 1108 w 1121"/>
                <a:gd name="T49" fmla="*/ 982 h 1078"/>
                <a:gd name="T50" fmla="*/ 1094 w 1121"/>
                <a:gd name="T51" fmla="*/ 1009 h 1078"/>
                <a:gd name="T52" fmla="*/ 1073 w 1121"/>
                <a:gd name="T53" fmla="*/ 1033 h 1078"/>
                <a:gd name="T54" fmla="*/ 1048 w 1121"/>
                <a:gd name="T55" fmla="*/ 1053 h 1078"/>
                <a:gd name="T56" fmla="*/ 1022 w 1121"/>
                <a:gd name="T57" fmla="*/ 1067 h 1078"/>
                <a:gd name="T58" fmla="*/ 993 w 1121"/>
                <a:gd name="T59" fmla="*/ 1075 h 1078"/>
                <a:gd name="T60" fmla="*/ 964 w 1121"/>
                <a:gd name="T61" fmla="*/ 1078 h 1078"/>
                <a:gd name="T62" fmla="*/ 930 w 1121"/>
                <a:gd name="T63" fmla="*/ 1073 h 1078"/>
                <a:gd name="T64" fmla="*/ 898 w 1121"/>
                <a:gd name="T65" fmla="*/ 1064 h 1078"/>
                <a:gd name="T66" fmla="*/ 90 w 1121"/>
                <a:gd name="T67" fmla="*/ 688 h 1078"/>
                <a:gd name="T68" fmla="*/ 60 w 1121"/>
                <a:gd name="T69" fmla="*/ 669 h 1078"/>
                <a:gd name="T70" fmla="*/ 36 w 1121"/>
                <a:gd name="T71" fmla="*/ 643 h 1078"/>
                <a:gd name="T72" fmla="*/ 16 w 1121"/>
                <a:gd name="T73" fmla="*/ 614 h 1078"/>
                <a:gd name="T74" fmla="*/ 4 w 1121"/>
                <a:gd name="T75" fmla="*/ 580 h 1078"/>
                <a:gd name="T76" fmla="*/ 0 w 1121"/>
                <a:gd name="T77" fmla="*/ 545 h 1078"/>
                <a:gd name="T78" fmla="*/ 0 w 1121"/>
                <a:gd name="T79" fmla="*/ 534 h 1078"/>
                <a:gd name="T80" fmla="*/ 4 w 1121"/>
                <a:gd name="T81" fmla="*/ 498 h 1078"/>
                <a:gd name="T82" fmla="*/ 16 w 1121"/>
                <a:gd name="T83" fmla="*/ 465 h 1078"/>
                <a:gd name="T84" fmla="*/ 36 w 1121"/>
                <a:gd name="T85" fmla="*/ 434 h 1078"/>
                <a:gd name="T86" fmla="*/ 60 w 1121"/>
                <a:gd name="T87" fmla="*/ 410 h 1078"/>
                <a:gd name="T88" fmla="*/ 90 w 1121"/>
                <a:gd name="T89" fmla="*/ 391 h 1078"/>
                <a:gd name="T90" fmla="*/ 898 w 1121"/>
                <a:gd name="T91" fmla="*/ 15 h 1078"/>
                <a:gd name="T92" fmla="*/ 930 w 1121"/>
                <a:gd name="T93" fmla="*/ 5 h 1078"/>
                <a:gd name="T94" fmla="*/ 964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964" y="0"/>
                  </a:moveTo>
                  <a:lnTo>
                    <a:pt x="993" y="4"/>
                  </a:lnTo>
                  <a:lnTo>
                    <a:pt x="1022" y="12"/>
                  </a:lnTo>
                  <a:lnTo>
                    <a:pt x="1048" y="26"/>
                  </a:lnTo>
                  <a:lnTo>
                    <a:pt x="1073" y="45"/>
                  </a:lnTo>
                  <a:lnTo>
                    <a:pt x="1094" y="69"/>
                  </a:lnTo>
                  <a:lnTo>
                    <a:pt x="1108" y="97"/>
                  </a:lnTo>
                  <a:lnTo>
                    <a:pt x="1118" y="126"/>
                  </a:lnTo>
                  <a:lnTo>
                    <a:pt x="1121" y="158"/>
                  </a:lnTo>
                  <a:lnTo>
                    <a:pt x="1121" y="161"/>
                  </a:lnTo>
                  <a:lnTo>
                    <a:pt x="1116" y="198"/>
                  </a:lnTo>
                  <a:lnTo>
                    <a:pt x="1105" y="230"/>
                  </a:lnTo>
                  <a:lnTo>
                    <a:pt x="1086" y="261"/>
                  </a:lnTo>
                  <a:lnTo>
                    <a:pt x="1060" y="285"/>
                  </a:lnTo>
                  <a:lnTo>
                    <a:pt x="1030" y="304"/>
                  </a:lnTo>
                  <a:lnTo>
                    <a:pt x="525" y="538"/>
                  </a:lnTo>
                  <a:lnTo>
                    <a:pt x="1030" y="775"/>
                  </a:lnTo>
                  <a:lnTo>
                    <a:pt x="1060" y="792"/>
                  </a:lnTo>
                  <a:lnTo>
                    <a:pt x="1086" y="818"/>
                  </a:lnTo>
                  <a:lnTo>
                    <a:pt x="1105" y="847"/>
                  </a:lnTo>
                  <a:lnTo>
                    <a:pt x="1116" y="881"/>
                  </a:lnTo>
                  <a:lnTo>
                    <a:pt x="1121" y="916"/>
                  </a:lnTo>
                  <a:lnTo>
                    <a:pt x="1121" y="921"/>
                  </a:lnTo>
                  <a:lnTo>
                    <a:pt x="1118" y="953"/>
                  </a:lnTo>
                  <a:lnTo>
                    <a:pt x="1108" y="982"/>
                  </a:lnTo>
                  <a:lnTo>
                    <a:pt x="1094" y="1009"/>
                  </a:lnTo>
                  <a:lnTo>
                    <a:pt x="1073" y="1033"/>
                  </a:lnTo>
                  <a:lnTo>
                    <a:pt x="1048" y="1053"/>
                  </a:lnTo>
                  <a:lnTo>
                    <a:pt x="1022" y="1067"/>
                  </a:lnTo>
                  <a:lnTo>
                    <a:pt x="993" y="1075"/>
                  </a:lnTo>
                  <a:lnTo>
                    <a:pt x="964" y="1078"/>
                  </a:lnTo>
                  <a:lnTo>
                    <a:pt x="930" y="1073"/>
                  </a:lnTo>
                  <a:lnTo>
                    <a:pt x="898" y="1064"/>
                  </a:lnTo>
                  <a:lnTo>
                    <a:pt x="90" y="688"/>
                  </a:lnTo>
                  <a:lnTo>
                    <a:pt x="60" y="669"/>
                  </a:lnTo>
                  <a:lnTo>
                    <a:pt x="36" y="643"/>
                  </a:lnTo>
                  <a:lnTo>
                    <a:pt x="16" y="614"/>
                  </a:lnTo>
                  <a:lnTo>
                    <a:pt x="4" y="580"/>
                  </a:lnTo>
                  <a:lnTo>
                    <a:pt x="0" y="545"/>
                  </a:lnTo>
                  <a:lnTo>
                    <a:pt x="0" y="534"/>
                  </a:lnTo>
                  <a:lnTo>
                    <a:pt x="4" y="498"/>
                  </a:lnTo>
                  <a:lnTo>
                    <a:pt x="16" y="465"/>
                  </a:lnTo>
                  <a:lnTo>
                    <a:pt x="36" y="434"/>
                  </a:lnTo>
                  <a:lnTo>
                    <a:pt x="60" y="410"/>
                  </a:lnTo>
                  <a:lnTo>
                    <a:pt x="90" y="391"/>
                  </a:lnTo>
                  <a:lnTo>
                    <a:pt x="898" y="15"/>
                  </a:lnTo>
                  <a:lnTo>
                    <a:pt x="930" y="5"/>
                  </a:lnTo>
                  <a:lnTo>
                    <a:pt x="964"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8" name="Freeform 1012"/>
            <p:cNvSpPr/>
            <p:nvPr/>
          </p:nvSpPr>
          <p:spPr bwMode="auto">
            <a:xfrm>
              <a:off x="-2873" y="424"/>
              <a:ext cx="423" cy="982"/>
            </a:xfrm>
            <a:custGeom>
              <a:avLst/>
              <a:gdLst>
                <a:gd name="T0" fmla="*/ 686 w 847"/>
                <a:gd name="T1" fmla="*/ 0 h 1963"/>
                <a:gd name="T2" fmla="*/ 691 w 847"/>
                <a:gd name="T3" fmla="*/ 0 h 1963"/>
                <a:gd name="T4" fmla="*/ 728 w 847"/>
                <a:gd name="T5" fmla="*/ 3 h 1963"/>
                <a:gd name="T6" fmla="*/ 762 w 847"/>
                <a:gd name="T7" fmla="*/ 16 h 1963"/>
                <a:gd name="T8" fmla="*/ 792 w 847"/>
                <a:gd name="T9" fmla="*/ 37 h 1963"/>
                <a:gd name="T10" fmla="*/ 818 w 847"/>
                <a:gd name="T11" fmla="*/ 64 h 1963"/>
                <a:gd name="T12" fmla="*/ 835 w 847"/>
                <a:gd name="T13" fmla="*/ 96 h 1963"/>
                <a:gd name="T14" fmla="*/ 845 w 847"/>
                <a:gd name="T15" fmla="*/ 131 h 1963"/>
                <a:gd name="T16" fmla="*/ 847 w 847"/>
                <a:gd name="T17" fmla="*/ 168 h 1963"/>
                <a:gd name="T18" fmla="*/ 840 w 847"/>
                <a:gd name="T19" fmla="*/ 204 h 1963"/>
                <a:gd name="T20" fmla="*/ 309 w 847"/>
                <a:gd name="T21" fmla="*/ 1854 h 1963"/>
                <a:gd name="T22" fmla="*/ 295 w 847"/>
                <a:gd name="T23" fmla="*/ 1884 h 1963"/>
                <a:gd name="T24" fmla="*/ 276 w 847"/>
                <a:gd name="T25" fmla="*/ 1911 h 1963"/>
                <a:gd name="T26" fmla="*/ 252 w 847"/>
                <a:gd name="T27" fmla="*/ 1934 h 1963"/>
                <a:gd name="T28" fmla="*/ 224 w 847"/>
                <a:gd name="T29" fmla="*/ 1950 h 1963"/>
                <a:gd name="T30" fmla="*/ 192 w 847"/>
                <a:gd name="T31" fmla="*/ 1960 h 1963"/>
                <a:gd name="T32" fmla="*/ 160 w 847"/>
                <a:gd name="T33" fmla="*/ 1963 h 1963"/>
                <a:gd name="T34" fmla="*/ 155 w 847"/>
                <a:gd name="T35" fmla="*/ 1963 h 1963"/>
                <a:gd name="T36" fmla="*/ 118 w 847"/>
                <a:gd name="T37" fmla="*/ 1960 h 1963"/>
                <a:gd name="T38" fmla="*/ 85 w 847"/>
                <a:gd name="T39" fmla="*/ 1947 h 1963"/>
                <a:gd name="T40" fmla="*/ 54 w 847"/>
                <a:gd name="T41" fmla="*/ 1926 h 1963"/>
                <a:gd name="T42" fmla="*/ 29 w 847"/>
                <a:gd name="T43" fmla="*/ 1899 h 1963"/>
                <a:gd name="T44" fmla="*/ 11 w 847"/>
                <a:gd name="T45" fmla="*/ 1866 h 1963"/>
                <a:gd name="T46" fmla="*/ 1 w 847"/>
                <a:gd name="T47" fmla="*/ 1831 h 1963"/>
                <a:gd name="T48" fmla="*/ 0 w 847"/>
                <a:gd name="T49" fmla="*/ 1794 h 1963"/>
                <a:gd name="T50" fmla="*/ 6 w 847"/>
                <a:gd name="T51" fmla="*/ 1759 h 1963"/>
                <a:gd name="T52" fmla="*/ 537 w 847"/>
                <a:gd name="T53" fmla="*/ 109 h 1963"/>
                <a:gd name="T54" fmla="*/ 551 w 847"/>
                <a:gd name="T55" fmla="*/ 77 h 1963"/>
                <a:gd name="T56" fmla="*/ 571 w 847"/>
                <a:gd name="T57" fmla="*/ 51 h 1963"/>
                <a:gd name="T58" fmla="*/ 595 w 847"/>
                <a:gd name="T59" fmla="*/ 29 h 1963"/>
                <a:gd name="T60" fmla="*/ 622 w 847"/>
                <a:gd name="T61" fmla="*/ 13 h 1963"/>
                <a:gd name="T62" fmla="*/ 654 w 847"/>
                <a:gd name="T63" fmla="*/ 3 h 1963"/>
                <a:gd name="T64" fmla="*/ 686 w 847"/>
                <a:gd name="T65" fmla="*/ 0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7" h="1963">
                  <a:moveTo>
                    <a:pt x="686" y="0"/>
                  </a:moveTo>
                  <a:lnTo>
                    <a:pt x="691" y="0"/>
                  </a:lnTo>
                  <a:lnTo>
                    <a:pt x="728" y="3"/>
                  </a:lnTo>
                  <a:lnTo>
                    <a:pt x="762" y="16"/>
                  </a:lnTo>
                  <a:lnTo>
                    <a:pt x="792" y="37"/>
                  </a:lnTo>
                  <a:lnTo>
                    <a:pt x="818" y="64"/>
                  </a:lnTo>
                  <a:lnTo>
                    <a:pt x="835" y="96"/>
                  </a:lnTo>
                  <a:lnTo>
                    <a:pt x="845" y="131"/>
                  </a:lnTo>
                  <a:lnTo>
                    <a:pt x="847" y="168"/>
                  </a:lnTo>
                  <a:lnTo>
                    <a:pt x="840" y="204"/>
                  </a:lnTo>
                  <a:lnTo>
                    <a:pt x="309" y="1854"/>
                  </a:lnTo>
                  <a:lnTo>
                    <a:pt x="295" y="1884"/>
                  </a:lnTo>
                  <a:lnTo>
                    <a:pt x="276" y="1911"/>
                  </a:lnTo>
                  <a:lnTo>
                    <a:pt x="252" y="1934"/>
                  </a:lnTo>
                  <a:lnTo>
                    <a:pt x="224" y="1950"/>
                  </a:lnTo>
                  <a:lnTo>
                    <a:pt x="192" y="1960"/>
                  </a:lnTo>
                  <a:lnTo>
                    <a:pt x="160" y="1963"/>
                  </a:lnTo>
                  <a:lnTo>
                    <a:pt x="155" y="1963"/>
                  </a:lnTo>
                  <a:lnTo>
                    <a:pt x="118" y="1960"/>
                  </a:lnTo>
                  <a:lnTo>
                    <a:pt x="85" y="1947"/>
                  </a:lnTo>
                  <a:lnTo>
                    <a:pt x="54" y="1926"/>
                  </a:lnTo>
                  <a:lnTo>
                    <a:pt x="29" y="1899"/>
                  </a:lnTo>
                  <a:lnTo>
                    <a:pt x="11" y="1866"/>
                  </a:lnTo>
                  <a:lnTo>
                    <a:pt x="1" y="1831"/>
                  </a:lnTo>
                  <a:lnTo>
                    <a:pt x="0" y="1794"/>
                  </a:lnTo>
                  <a:lnTo>
                    <a:pt x="6" y="1759"/>
                  </a:lnTo>
                  <a:lnTo>
                    <a:pt x="537" y="109"/>
                  </a:lnTo>
                  <a:lnTo>
                    <a:pt x="551" y="77"/>
                  </a:lnTo>
                  <a:lnTo>
                    <a:pt x="571" y="51"/>
                  </a:lnTo>
                  <a:lnTo>
                    <a:pt x="595" y="29"/>
                  </a:lnTo>
                  <a:lnTo>
                    <a:pt x="622" y="13"/>
                  </a:lnTo>
                  <a:lnTo>
                    <a:pt x="654" y="3"/>
                  </a:lnTo>
                  <a:lnTo>
                    <a:pt x="686"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9" name="Freeform 1013"/>
            <p:cNvSpPr/>
            <p:nvPr/>
          </p:nvSpPr>
          <p:spPr bwMode="auto">
            <a:xfrm>
              <a:off x="-2461" y="648"/>
              <a:ext cx="561" cy="539"/>
            </a:xfrm>
            <a:custGeom>
              <a:avLst/>
              <a:gdLst>
                <a:gd name="T0" fmla="*/ 157 w 1121"/>
                <a:gd name="T1" fmla="*/ 0 h 1078"/>
                <a:gd name="T2" fmla="*/ 191 w 1121"/>
                <a:gd name="T3" fmla="*/ 5 h 1078"/>
                <a:gd name="T4" fmla="*/ 223 w 1121"/>
                <a:gd name="T5" fmla="*/ 15 h 1078"/>
                <a:gd name="T6" fmla="*/ 1031 w 1121"/>
                <a:gd name="T7" fmla="*/ 391 h 1078"/>
                <a:gd name="T8" fmla="*/ 1062 w 1121"/>
                <a:gd name="T9" fmla="*/ 410 h 1078"/>
                <a:gd name="T10" fmla="*/ 1086 w 1121"/>
                <a:gd name="T11" fmla="*/ 434 h 1078"/>
                <a:gd name="T12" fmla="*/ 1105 w 1121"/>
                <a:gd name="T13" fmla="*/ 465 h 1078"/>
                <a:gd name="T14" fmla="*/ 1118 w 1121"/>
                <a:gd name="T15" fmla="*/ 498 h 1078"/>
                <a:gd name="T16" fmla="*/ 1121 w 1121"/>
                <a:gd name="T17" fmla="*/ 534 h 1078"/>
                <a:gd name="T18" fmla="*/ 1121 w 1121"/>
                <a:gd name="T19" fmla="*/ 545 h 1078"/>
                <a:gd name="T20" fmla="*/ 1118 w 1121"/>
                <a:gd name="T21" fmla="*/ 580 h 1078"/>
                <a:gd name="T22" fmla="*/ 1105 w 1121"/>
                <a:gd name="T23" fmla="*/ 614 h 1078"/>
                <a:gd name="T24" fmla="*/ 1086 w 1121"/>
                <a:gd name="T25" fmla="*/ 643 h 1078"/>
                <a:gd name="T26" fmla="*/ 1062 w 1121"/>
                <a:gd name="T27" fmla="*/ 669 h 1078"/>
                <a:gd name="T28" fmla="*/ 1031 w 1121"/>
                <a:gd name="T29" fmla="*/ 688 h 1078"/>
                <a:gd name="T30" fmla="*/ 223 w 1121"/>
                <a:gd name="T31" fmla="*/ 1064 h 1078"/>
                <a:gd name="T32" fmla="*/ 191 w 1121"/>
                <a:gd name="T33" fmla="*/ 1073 h 1078"/>
                <a:gd name="T34" fmla="*/ 157 w 1121"/>
                <a:gd name="T35" fmla="*/ 1078 h 1078"/>
                <a:gd name="T36" fmla="*/ 128 w 1121"/>
                <a:gd name="T37" fmla="*/ 1075 h 1078"/>
                <a:gd name="T38" fmla="*/ 100 w 1121"/>
                <a:gd name="T39" fmla="*/ 1067 h 1078"/>
                <a:gd name="T40" fmla="*/ 74 w 1121"/>
                <a:gd name="T41" fmla="*/ 1053 h 1078"/>
                <a:gd name="T42" fmla="*/ 48 w 1121"/>
                <a:gd name="T43" fmla="*/ 1033 h 1078"/>
                <a:gd name="T44" fmla="*/ 27 w 1121"/>
                <a:gd name="T45" fmla="*/ 1009 h 1078"/>
                <a:gd name="T46" fmla="*/ 13 w 1121"/>
                <a:gd name="T47" fmla="*/ 982 h 1078"/>
                <a:gd name="T48" fmla="*/ 3 w 1121"/>
                <a:gd name="T49" fmla="*/ 953 h 1078"/>
                <a:gd name="T50" fmla="*/ 0 w 1121"/>
                <a:gd name="T51" fmla="*/ 921 h 1078"/>
                <a:gd name="T52" fmla="*/ 0 w 1121"/>
                <a:gd name="T53" fmla="*/ 916 h 1078"/>
                <a:gd name="T54" fmla="*/ 5 w 1121"/>
                <a:gd name="T55" fmla="*/ 881 h 1078"/>
                <a:gd name="T56" fmla="*/ 16 w 1121"/>
                <a:gd name="T57" fmla="*/ 847 h 1078"/>
                <a:gd name="T58" fmla="*/ 35 w 1121"/>
                <a:gd name="T59" fmla="*/ 818 h 1078"/>
                <a:gd name="T60" fmla="*/ 61 w 1121"/>
                <a:gd name="T61" fmla="*/ 792 h 1078"/>
                <a:gd name="T62" fmla="*/ 92 w 1121"/>
                <a:gd name="T63" fmla="*/ 775 h 1078"/>
                <a:gd name="T64" fmla="*/ 597 w 1121"/>
                <a:gd name="T65" fmla="*/ 538 h 1078"/>
                <a:gd name="T66" fmla="*/ 92 w 1121"/>
                <a:gd name="T67" fmla="*/ 304 h 1078"/>
                <a:gd name="T68" fmla="*/ 61 w 1121"/>
                <a:gd name="T69" fmla="*/ 285 h 1078"/>
                <a:gd name="T70" fmla="*/ 35 w 1121"/>
                <a:gd name="T71" fmla="*/ 261 h 1078"/>
                <a:gd name="T72" fmla="*/ 16 w 1121"/>
                <a:gd name="T73" fmla="*/ 230 h 1078"/>
                <a:gd name="T74" fmla="*/ 5 w 1121"/>
                <a:gd name="T75" fmla="*/ 198 h 1078"/>
                <a:gd name="T76" fmla="*/ 0 w 1121"/>
                <a:gd name="T77" fmla="*/ 161 h 1078"/>
                <a:gd name="T78" fmla="*/ 0 w 1121"/>
                <a:gd name="T79" fmla="*/ 158 h 1078"/>
                <a:gd name="T80" fmla="*/ 3 w 1121"/>
                <a:gd name="T81" fmla="*/ 126 h 1078"/>
                <a:gd name="T82" fmla="*/ 13 w 1121"/>
                <a:gd name="T83" fmla="*/ 97 h 1078"/>
                <a:gd name="T84" fmla="*/ 27 w 1121"/>
                <a:gd name="T85" fmla="*/ 69 h 1078"/>
                <a:gd name="T86" fmla="*/ 48 w 1121"/>
                <a:gd name="T87" fmla="*/ 45 h 1078"/>
                <a:gd name="T88" fmla="*/ 74 w 1121"/>
                <a:gd name="T89" fmla="*/ 24 h 1078"/>
                <a:gd name="T90" fmla="*/ 100 w 1121"/>
                <a:gd name="T91" fmla="*/ 12 h 1078"/>
                <a:gd name="T92" fmla="*/ 128 w 1121"/>
                <a:gd name="T93" fmla="*/ 4 h 1078"/>
                <a:gd name="T94" fmla="*/ 157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157" y="0"/>
                  </a:moveTo>
                  <a:lnTo>
                    <a:pt x="191" y="5"/>
                  </a:lnTo>
                  <a:lnTo>
                    <a:pt x="223" y="15"/>
                  </a:lnTo>
                  <a:lnTo>
                    <a:pt x="1031" y="391"/>
                  </a:lnTo>
                  <a:lnTo>
                    <a:pt x="1062" y="410"/>
                  </a:lnTo>
                  <a:lnTo>
                    <a:pt x="1086" y="434"/>
                  </a:lnTo>
                  <a:lnTo>
                    <a:pt x="1105" y="465"/>
                  </a:lnTo>
                  <a:lnTo>
                    <a:pt x="1118" y="498"/>
                  </a:lnTo>
                  <a:lnTo>
                    <a:pt x="1121" y="534"/>
                  </a:lnTo>
                  <a:lnTo>
                    <a:pt x="1121" y="545"/>
                  </a:lnTo>
                  <a:lnTo>
                    <a:pt x="1118" y="580"/>
                  </a:lnTo>
                  <a:lnTo>
                    <a:pt x="1105" y="614"/>
                  </a:lnTo>
                  <a:lnTo>
                    <a:pt x="1086" y="643"/>
                  </a:lnTo>
                  <a:lnTo>
                    <a:pt x="1062" y="669"/>
                  </a:lnTo>
                  <a:lnTo>
                    <a:pt x="1031" y="688"/>
                  </a:lnTo>
                  <a:lnTo>
                    <a:pt x="223" y="1064"/>
                  </a:lnTo>
                  <a:lnTo>
                    <a:pt x="191" y="1073"/>
                  </a:lnTo>
                  <a:lnTo>
                    <a:pt x="157" y="1078"/>
                  </a:lnTo>
                  <a:lnTo>
                    <a:pt x="128" y="1075"/>
                  </a:lnTo>
                  <a:lnTo>
                    <a:pt x="100" y="1067"/>
                  </a:lnTo>
                  <a:lnTo>
                    <a:pt x="74" y="1053"/>
                  </a:lnTo>
                  <a:lnTo>
                    <a:pt x="48" y="1033"/>
                  </a:lnTo>
                  <a:lnTo>
                    <a:pt x="27" y="1009"/>
                  </a:lnTo>
                  <a:lnTo>
                    <a:pt x="13" y="982"/>
                  </a:lnTo>
                  <a:lnTo>
                    <a:pt x="3" y="953"/>
                  </a:lnTo>
                  <a:lnTo>
                    <a:pt x="0" y="921"/>
                  </a:lnTo>
                  <a:lnTo>
                    <a:pt x="0" y="916"/>
                  </a:lnTo>
                  <a:lnTo>
                    <a:pt x="5" y="881"/>
                  </a:lnTo>
                  <a:lnTo>
                    <a:pt x="16" y="847"/>
                  </a:lnTo>
                  <a:lnTo>
                    <a:pt x="35" y="818"/>
                  </a:lnTo>
                  <a:lnTo>
                    <a:pt x="61" y="792"/>
                  </a:lnTo>
                  <a:lnTo>
                    <a:pt x="92" y="775"/>
                  </a:lnTo>
                  <a:lnTo>
                    <a:pt x="597" y="538"/>
                  </a:lnTo>
                  <a:lnTo>
                    <a:pt x="92" y="304"/>
                  </a:lnTo>
                  <a:lnTo>
                    <a:pt x="61" y="285"/>
                  </a:lnTo>
                  <a:lnTo>
                    <a:pt x="35" y="261"/>
                  </a:lnTo>
                  <a:lnTo>
                    <a:pt x="16" y="230"/>
                  </a:lnTo>
                  <a:lnTo>
                    <a:pt x="5" y="198"/>
                  </a:lnTo>
                  <a:lnTo>
                    <a:pt x="0" y="161"/>
                  </a:lnTo>
                  <a:lnTo>
                    <a:pt x="0" y="158"/>
                  </a:lnTo>
                  <a:lnTo>
                    <a:pt x="3" y="126"/>
                  </a:lnTo>
                  <a:lnTo>
                    <a:pt x="13" y="97"/>
                  </a:lnTo>
                  <a:lnTo>
                    <a:pt x="27" y="69"/>
                  </a:lnTo>
                  <a:lnTo>
                    <a:pt x="48" y="45"/>
                  </a:lnTo>
                  <a:lnTo>
                    <a:pt x="74" y="24"/>
                  </a:lnTo>
                  <a:lnTo>
                    <a:pt x="100" y="12"/>
                  </a:lnTo>
                  <a:lnTo>
                    <a:pt x="128" y="4"/>
                  </a:lnTo>
                  <a:lnTo>
                    <a:pt x="15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grpSp>
      <p:grpSp>
        <p:nvGrpSpPr>
          <p:cNvPr id="5" name="Group 198"/>
          <p:cNvGrpSpPr>
            <a:grpSpLocks noChangeAspect="1"/>
          </p:cNvGrpSpPr>
          <p:nvPr/>
        </p:nvGrpSpPr>
        <p:grpSpPr bwMode="auto">
          <a:xfrm>
            <a:off x="7383145" y="5024755"/>
            <a:ext cx="339725" cy="339725"/>
            <a:chOff x="3337" y="860"/>
            <a:chExt cx="1592" cy="1593"/>
          </a:xfrm>
          <a:solidFill>
            <a:schemeClr val="accent1"/>
          </a:solidFill>
        </p:grpSpPr>
        <p:sp>
          <p:nvSpPr>
            <p:cNvPr id="6" name="Freeform 200"/>
            <p:cNvSpPr/>
            <p:nvPr/>
          </p:nvSpPr>
          <p:spPr bwMode="auto">
            <a:xfrm>
              <a:off x="3337" y="860"/>
              <a:ext cx="1133" cy="743"/>
            </a:xfrm>
            <a:custGeom>
              <a:avLst/>
              <a:gdLst>
                <a:gd name="T0" fmla="*/ 2544 w 3399"/>
                <a:gd name="T1" fmla="*/ 5 h 2228"/>
                <a:gd name="T2" fmla="*/ 2828 w 3399"/>
                <a:gd name="T3" fmla="*/ 45 h 2228"/>
                <a:gd name="T4" fmla="*/ 3113 w 3399"/>
                <a:gd name="T5" fmla="*/ 118 h 2228"/>
                <a:gd name="T6" fmla="*/ 3399 w 3399"/>
                <a:gd name="T7" fmla="*/ 222 h 2228"/>
                <a:gd name="T8" fmla="*/ 3264 w 3399"/>
                <a:gd name="T9" fmla="*/ 513 h 2228"/>
                <a:gd name="T10" fmla="*/ 3065 w 3399"/>
                <a:gd name="T11" fmla="*/ 601 h 2228"/>
                <a:gd name="T12" fmla="*/ 2797 w 3399"/>
                <a:gd name="T13" fmla="*/ 524 h 2228"/>
                <a:gd name="T14" fmla="*/ 2532 w 3399"/>
                <a:gd name="T15" fmla="*/ 484 h 2228"/>
                <a:gd name="T16" fmla="*/ 2272 w 3399"/>
                <a:gd name="T17" fmla="*/ 483 h 2228"/>
                <a:gd name="T18" fmla="*/ 2019 w 3399"/>
                <a:gd name="T19" fmla="*/ 516 h 2228"/>
                <a:gd name="T20" fmla="*/ 1777 w 3399"/>
                <a:gd name="T21" fmla="*/ 582 h 2228"/>
                <a:gd name="T22" fmla="*/ 1547 w 3399"/>
                <a:gd name="T23" fmla="*/ 678 h 2228"/>
                <a:gd name="T24" fmla="*/ 1332 w 3399"/>
                <a:gd name="T25" fmla="*/ 800 h 2228"/>
                <a:gd name="T26" fmla="*/ 1136 w 3399"/>
                <a:gd name="T27" fmla="*/ 949 h 2228"/>
                <a:gd name="T28" fmla="*/ 960 w 3399"/>
                <a:gd name="T29" fmla="*/ 1119 h 2228"/>
                <a:gd name="T30" fmla="*/ 807 w 3399"/>
                <a:gd name="T31" fmla="*/ 1311 h 2228"/>
                <a:gd name="T32" fmla="*/ 679 w 3399"/>
                <a:gd name="T33" fmla="*/ 1519 h 2228"/>
                <a:gd name="T34" fmla="*/ 580 w 3399"/>
                <a:gd name="T35" fmla="*/ 1743 h 2228"/>
                <a:gd name="T36" fmla="*/ 512 w 3399"/>
                <a:gd name="T37" fmla="*/ 1981 h 2228"/>
                <a:gd name="T38" fmla="*/ 475 w 3399"/>
                <a:gd name="T39" fmla="*/ 2228 h 2228"/>
                <a:gd name="T40" fmla="*/ 162 w 3399"/>
                <a:gd name="T41" fmla="*/ 2202 h 2228"/>
                <a:gd name="T42" fmla="*/ 20 w 3399"/>
                <a:gd name="T43" fmla="*/ 2046 h 2228"/>
                <a:gd name="T44" fmla="*/ 78 w 3399"/>
                <a:gd name="T45" fmla="*/ 1777 h 2228"/>
                <a:gd name="T46" fmla="*/ 160 w 3399"/>
                <a:gd name="T47" fmla="*/ 1524 h 2228"/>
                <a:gd name="T48" fmla="*/ 264 w 3399"/>
                <a:gd name="T49" fmla="*/ 1285 h 2228"/>
                <a:gd name="T50" fmla="*/ 394 w 3399"/>
                <a:gd name="T51" fmla="*/ 1062 h 2228"/>
                <a:gd name="T52" fmla="*/ 548 w 3399"/>
                <a:gd name="T53" fmla="*/ 857 h 2228"/>
                <a:gd name="T54" fmla="*/ 728 w 3399"/>
                <a:gd name="T55" fmla="*/ 668 h 2228"/>
                <a:gd name="T56" fmla="*/ 934 w 3399"/>
                <a:gd name="T57" fmla="*/ 496 h 2228"/>
                <a:gd name="T58" fmla="*/ 1165 w 3399"/>
                <a:gd name="T59" fmla="*/ 342 h 2228"/>
                <a:gd name="T60" fmla="*/ 1435 w 3399"/>
                <a:gd name="T61" fmla="*/ 200 h 2228"/>
                <a:gd name="T62" fmla="*/ 1709 w 3399"/>
                <a:gd name="T63" fmla="*/ 97 h 2228"/>
                <a:gd name="T64" fmla="*/ 1985 w 3399"/>
                <a:gd name="T65" fmla="*/ 32 h 2228"/>
                <a:gd name="T66" fmla="*/ 2263 w 3399"/>
                <a:gd name="T67" fmla="*/ 1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9" h="2228">
                  <a:moveTo>
                    <a:pt x="2403" y="0"/>
                  </a:moveTo>
                  <a:lnTo>
                    <a:pt x="2544" y="5"/>
                  </a:lnTo>
                  <a:lnTo>
                    <a:pt x="2685" y="21"/>
                  </a:lnTo>
                  <a:lnTo>
                    <a:pt x="2828" y="45"/>
                  </a:lnTo>
                  <a:lnTo>
                    <a:pt x="2970" y="77"/>
                  </a:lnTo>
                  <a:lnTo>
                    <a:pt x="3113" y="118"/>
                  </a:lnTo>
                  <a:lnTo>
                    <a:pt x="3255" y="166"/>
                  </a:lnTo>
                  <a:lnTo>
                    <a:pt x="3399" y="222"/>
                  </a:lnTo>
                  <a:lnTo>
                    <a:pt x="3331" y="371"/>
                  </a:lnTo>
                  <a:lnTo>
                    <a:pt x="3264" y="513"/>
                  </a:lnTo>
                  <a:lnTo>
                    <a:pt x="3197" y="656"/>
                  </a:lnTo>
                  <a:lnTo>
                    <a:pt x="3065" y="601"/>
                  </a:lnTo>
                  <a:lnTo>
                    <a:pt x="2931" y="557"/>
                  </a:lnTo>
                  <a:lnTo>
                    <a:pt x="2797" y="524"/>
                  </a:lnTo>
                  <a:lnTo>
                    <a:pt x="2663" y="499"/>
                  </a:lnTo>
                  <a:lnTo>
                    <a:pt x="2532" y="484"/>
                  </a:lnTo>
                  <a:lnTo>
                    <a:pt x="2401" y="478"/>
                  </a:lnTo>
                  <a:lnTo>
                    <a:pt x="2272" y="483"/>
                  </a:lnTo>
                  <a:lnTo>
                    <a:pt x="2144" y="494"/>
                  </a:lnTo>
                  <a:lnTo>
                    <a:pt x="2019" y="516"/>
                  </a:lnTo>
                  <a:lnTo>
                    <a:pt x="1897" y="545"/>
                  </a:lnTo>
                  <a:lnTo>
                    <a:pt x="1777" y="582"/>
                  </a:lnTo>
                  <a:lnTo>
                    <a:pt x="1659" y="625"/>
                  </a:lnTo>
                  <a:lnTo>
                    <a:pt x="1547" y="678"/>
                  </a:lnTo>
                  <a:lnTo>
                    <a:pt x="1437" y="736"/>
                  </a:lnTo>
                  <a:lnTo>
                    <a:pt x="1332" y="800"/>
                  </a:lnTo>
                  <a:lnTo>
                    <a:pt x="1232" y="871"/>
                  </a:lnTo>
                  <a:lnTo>
                    <a:pt x="1136" y="949"/>
                  </a:lnTo>
                  <a:lnTo>
                    <a:pt x="1046" y="1032"/>
                  </a:lnTo>
                  <a:lnTo>
                    <a:pt x="960" y="1119"/>
                  </a:lnTo>
                  <a:lnTo>
                    <a:pt x="880" y="1212"/>
                  </a:lnTo>
                  <a:lnTo>
                    <a:pt x="807" y="1311"/>
                  </a:lnTo>
                  <a:lnTo>
                    <a:pt x="739" y="1413"/>
                  </a:lnTo>
                  <a:lnTo>
                    <a:pt x="679" y="1519"/>
                  </a:lnTo>
                  <a:lnTo>
                    <a:pt x="625" y="1630"/>
                  </a:lnTo>
                  <a:lnTo>
                    <a:pt x="580" y="1743"/>
                  </a:lnTo>
                  <a:lnTo>
                    <a:pt x="541" y="1861"/>
                  </a:lnTo>
                  <a:lnTo>
                    <a:pt x="512" y="1981"/>
                  </a:lnTo>
                  <a:lnTo>
                    <a:pt x="490" y="2103"/>
                  </a:lnTo>
                  <a:lnTo>
                    <a:pt x="475" y="2228"/>
                  </a:lnTo>
                  <a:lnTo>
                    <a:pt x="320" y="2215"/>
                  </a:lnTo>
                  <a:lnTo>
                    <a:pt x="162" y="2202"/>
                  </a:lnTo>
                  <a:lnTo>
                    <a:pt x="0" y="2187"/>
                  </a:lnTo>
                  <a:lnTo>
                    <a:pt x="20" y="2046"/>
                  </a:lnTo>
                  <a:lnTo>
                    <a:pt x="46" y="1909"/>
                  </a:lnTo>
                  <a:lnTo>
                    <a:pt x="78" y="1777"/>
                  </a:lnTo>
                  <a:lnTo>
                    <a:pt x="116" y="1649"/>
                  </a:lnTo>
                  <a:lnTo>
                    <a:pt x="160" y="1524"/>
                  </a:lnTo>
                  <a:lnTo>
                    <a:pt x="209" y="1401"/>
                  </a:lnTo>
                  <a:lnTo>
                    <a:pt x="264" y="1285"/>
                  </a:lnTo>
                  <a:lnTo>
                    <a:pt x="325" y="1171"/>
                  </a:lnTo>
                  <a:lnTo>
                    <a:pt x="394" y="1062"/>
                  </a:lnTo>
                  <a:lnTo>
                    <a:pt x="468" y="957"/>
                  </a:lnTo>
                  <a:lnTo>
                    <a:pt x="548" y="857"/>
                  </a:lnTo>
                  <a:lnTo>
                    <a:pt x="635" y="761"/>
                  </a:lnTo>
                  <a:lnTo>
                    <a:pt x="728" y="668"/>
                  </a:lnTo>
                  <a:lnTo>
                    <a:pt x="827" y="580"/>
                  </a:lnTo>
                  <a:lnTo>
                    <a:pt x="934" y="496"/>
                  </a:lnTo>
                  <a:lnTo>
                    <a:pt x="1047" y="417"/>
                  </a:lnTo>
                  <a:lnTo>
                    <a:pt x="1165" y="342"/>
                  </a:lnTo>
                  <a:lnTo>
                    <a:pt x="1300" y="266"/>
                  </a:lnTo>
                  <a:lnTo>
                    <a:pt x="1435" y="200"/>
                  </a:lnTo>
                  <a:lnTo>
                    <a:pt x="1572" y="145"/>
                  </a:lnTo>
                  <a:lnTo>
                    <a:pt x="1709" y="97"/>
                  </a:lnTo>
                  <a:lnTo>
                    <a:pt x="1847" y="59"/>
                  </a:lnTo>
                  <a:lnTo>
                    <a:pt x="1985" y="32"/>
                  </a:lnTo>
                  <a:lnTo>
                    <a:pt x="2124" y="11"/>
                  </a:lnTo>
                  <a:lnTo>
                    <a:pt x="2263" y="1"/>
                  </a:lnTo>
                  <a:lnTo>
                    <a:pt x="2403"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7" name="Freeform 201"/>
            <p:cNvSpPr/>
            <p:nvPr/>
          </p:nvSpPr>
          <p:spPr bwMode="auto">
            <a:xfrm>
              <a:off x="4188" y="1520"/>
              <a:ext cx="741" cy="930"/>
            </a:xfrm>
            <a:custGeom>
              <a:avLst/>
              <a:gdLst>
                <a:gd name="T0" fmla="*/ 2189 w 2223"/>
                <a:gd name="T1" fmla="*/ 0 h 2790"/>
                <a:gd name="T2" fmla="*/ 2208 w 2223"/>
                <a:gd name="T3" fmla="*/ 147 h 2790"/>
                <a:gd name="T4" fmla="*/ 2220 w 2223"/>
                <a:gd name="T5" fmla="*/ 292 h 2790"/>
                <a:gd name="T6" fmla="*/ 2223 w 2223"/>
                <a:gd name="T7" fmla="*/ 433 h 2790"/>
                <a:gd name="T8" fmla="*/ 2218 w 2223"/>
                <a:gd name="T9" fmla="*/ 572 h 2790"/>
                <a:gd name="T10" fmla="*/ 2205 w 2223"/>
                <a:gd name="T11" fmla="*/ 708 h 2790"/>
                <a:gd name="T12" fmla="*/ 2186 w 2223"/>
                <a:gd name="T13" fmla="*/ 841 h 2790"/>
                <a:gd name="T14" fmla="*/ 2159 w 2223"/>
                <a:gd name="T15" fmla="*/ 970 h 2790"/>
                <a:gd name="T16" fmla="*/ 2125 w 2223"/>
                <a:gd name="T17" fmla="*/ 1097 h 2790"/>
                <a:gd name="T18" fmla="*/ 2086 w 2223"/>
                <a:gd name="T19" fmla="*/ 1219 h 2790"/>
                <a:gd name="T20" fmla="*/ 2039 w 2223"/>
                <a:gd name="T21" fmla="*/ 1339 h 2790"/>
                <a:gd name="T22" fmla="*/ 1987 w 2223"/>
                <a:gd name="T23" fmla="*/ 1455 h 2790"/>
                <a:gd name="T24" fmla="*/ 1929 w 2223"/>
                <a:gd name="T25" fmla="*/ 1566 h 2790"/>
                <a:gd name="T26" fmla="*/ 1866 w 2223"/>
                <a:gd name="T27" fmla="*/ 1673 h 2790"/>
                <a:gd name="T28" fmla="*/ 1798 w 2223"/>
                <a:gd name="T29" fmla="*/ 1778 h 2790"/>
                <a:gd name="T30" fmla="*/ 1725 w 2223"/>
                <a:gd name="T31" fmla="*/ 1877 h 2790"/>
                <a:gd name="T32" fmla="*/ 1646 w 2223"/>
                <a:gd name="T33" fmla="*/ 1972 h 2790"/>
                <a:gd name="T34" fmla="*/ 1565 w 2223"/>
                <a:gd name="T35" fmla="*/ 2062 h 2790"/>
                <a:gd name="T36" fmla="*/ 1481 w 2223"/>
                <a:gd name="T37" fmla="*/ 2148 h 2790"/>
                <a:gd name="T38" fmla="*/ 1390 w 2223"/>
                <a:gd name="T39" fmla="*/ 2229 h 2790"/>
                <a:gd name="T40" fmla="*/ 1299 w 2223"/>
                <a:gd name="T41" fmla="*/ 2305 h 2790"/>
                <a:gd name="T42" fmla="*/ 1203 w 2223"/>
                <a:gd name="T43" fmla="*/ 2376 h 2790"/>
                <a:gd name="T44" fmla="*/ 1105 w 2223"/>
                <a:gd name="T45" fmla="*/ 2442 h 2790"/>
                <a:gd name="T46" fmla="*/ 1005 w 2223"/>
                <a:gd name="T47" fmla="*/ 2503 h 2790"/>
                <a:gd name="T48" fmla="*/ 903 w 2223"/>
                <a:gd name="T49" fmla="*/ 2558 h 2790"/>
                <a:gd name="T50" fmla="*/ 798 w 2223"/>
                <a:gd name="T51" fmla="*/ 2608 h 2790"/>
                <a:gd name="T52" fmla="*/ 692 w 2223"/>
                <a:gd name="T53" fmla="*/ 2651 h 2790"/>
                <a:gd name="T54" fmla="*/ 584 w 2223"/>
                <a:gd name="T55" fmla="*/ 2691 h 2790"/>
                <a:gd name="T56" fmla="*/ 477 w 2223"/>
                <a:gd name="T57" fmla="*/ 2723 h 2790"/>
                <a:gd name="T58" fmla="*/ 368 w 2223"/>
                <a:gd name="T59" fmla="*/ 2749 h 2790"/>
                <a:gd name="T60" fmla="*/ 259 w 2223"/>
                <a:gd name="T61" fmla="*/ 2769 h 2790"/>
                <a:gd name="T62" fmla="*/ 150 w 2223"/>
                <a:gd name="T63" fmla="*/ 2782 h 2790"/>
                <a:gd name="T64" fmla="*/ 40 w 2223"/>
                <a:gd name="T65" fmla="*/ 2790 h 2790"/>
                <a:gd name="T66" fmla="*/ 20 w 2223"/>
                <a:gd name="T67" fmla="*/ 2558 h 2790"/>
                <a:gd name="T68" fmla="*/ 0 w 2223"/>
                <a:gd name="T69" fmla="*/ 2324 h 2790"/>
                <a:gd name="T70" fmla="*/ 126 w 2223"/>
                <a:gd name="T71" fmla="*/ 2306 h 2790"/>
                <a:gd name="T72" fmla="*/ 248 w 2223"/>
                <a:gd name="T73" fmla="*/ 2283 h 2790"/>
                <a:gd name="T74" fmla="*/ 368 w 2223"/>
                <a:gd name="T75" fmla="*/ 2253 h 2790"/>
                <a:gd name="T76" fmla="*/ 483 w 2223"/>
                <a:gd name="T77" fmla="*/ 2216 h 2790"/>
                <a:gd name="T78" fmla="*/ 595 w 2223"/>
                <a:gd name="T79" fmla="*/ 2173 h 2790"/>
                <a:gd name="T80" fmla="*/ 702 w 2223"/>
                <a:gd name="T81" fmla="*/ 2123 h 2790"/>
                <a:gd name="T82" fmla="*/ 806 w 2223"/>
                <a:gd name="T83" fmla="*/ 2066 h 2790"/>
                <a:gd name="T84" fmla="*/ 906 w 2223"/>
                <a:gd name="T85" fmla="*/ 2002 h 2790"/>
                <a:gd name="T86" fmla="*/ 1002 w 2223"/>
                <a:gd name="T87" fmla="*/ 1932 h 2790"/>
                <a:gd name="T88" fmla="*/ 1094 w 2223"/>
                <a:gd name="T89" fmla="*/ 1855 h 2790"/>
                <a:gd name="T90" fmla="*/ 1182 w 2223"/>
                <a:gd name="T91" fmla="*/ 1772 h 2790"/>
                <a:gd name="T92" fmla="*/ 1267 w 2223"/>
                <a:gd name="T93" fmla="*/ 1681 h 2790"/>
                <a:gd name="T94" fmla="*/ 1347 w 2223"/>
                <a:gd name="T95" fmla="*/ 1583 h 2790"/>
                <a:gd name="T96" fmla="*/ 1422 w 2223"/>
                <a:gd name="T97" fmla="*/ 1481 h 2790"/>
                <a:gd name="T98" fmla="*/ 1488 w 2223"/>
                <a:gd name="T99" fmla="*/ 1376 h 2790"/>
                <a:gd name="T100" fmla="*/ 1548 w 2223"/>
                <a:gd name="T101" fmla="*/ 1269 h 2790"/>
                <a:gd name="T102" fmla="*/ 1598 w 2223"/>
                <a:gd name="T103" fmla="*/ 1160 h 2790"/>
                <a:gd name="T104" fmla="*/ 1642 w 2223"/>
                <a:gd name="T105" fmla="*/ 1047 h 2790"/>
                <a:gd name="T106" fmla="*/ 1677 w 2223"/>
                <a:gd name="T107" fmla="*/ 934 h 2790"/>
                <a:gd name="T108" fmla="*/ 1706 w 2223"/>
                <a:gd name="T109" fmla="*/ 819 h 2790"/>
                <a:gd name="T110" fmla="*/ 1726 w 2223"/>
                <a:gd name="T111" fmla="*/ 701 h 2790"/>
                <a:gd name="T112" fmla="*/ 1740 w 2223"/>
                <a:gd name="T113" fmla="*/ 582 h 2790"/>
                <a:gd name="T114" fmla="*/ 1745 w 2223"/>
                <a:gd name="T115" fmla="*/ 459 h 2790"/>
                <a:gd name="T116" fmla="*/ 1744 w 2223"/>
                <a:gd name="T117" fmla="*/ 336 h 2790"/>
                <a:gd name="T118" fmla="*/ 1735 w 2223"/>
                <a:gd name="T119" fmla="*/ 211 h 2790"/>
                <a:gd name="T120" fmla="*/ 1721 w 2223"/>
                <a:gd name="T121" fmla="*/ 82 h 2790"/>
                <a:gd name="T122" fmla="*/ 1956 w 2223"/>
                <a:gd name="T123" fmla="*/ 40 h 2790"/>
                <a:gd name="T124" fmla="*/ 2189 w 2223"/>
                <a:gd name="T125" fmla="*/ 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3" h="2790">
                  <a:moveTo>
                    <a:pt x="2189" y="0"/>
                  </a:moveTo>
                  <a:lnTo>
                    <a:pt x="2208" y="147"/>
                  </a:lnTo>
                  <a:lnTo>
                    <a:pt x="2220" y="292"/>
                  </a:lnTo>
                  <a:lnTo>
                    <a:pt x="2223" y="433"/>
                  </a:lnTo>
                  <a:lnTo>
                    <a:pt x="2218" y="572"/>
                  </a:lnTo>
                  <a:lnTo>
                    <a:pt x="2205" y="708"/>
                  </a:lnTo>
                  <a:lnTo>
                    <a:pt x="2186" y="841"/>
                  </a:lnTo>
                  <a:lnTo>
                    <a:pt x="2159" y="970"/>
                  </a:lnTo>
                  <a:lnTo>
                    <a:pt x="2125" y="1097"/>
                  </a:lnTo>
                  <a:lnTo>
                    <a:pt x="2086" y="1219"/>
                  </a:lnTo>
                  <a:lnTo>
                    <a:pt x="2039" y="1339"/>
                  </a:lnTo>
                  <a:lnTo>
                    <a:pt x="1987" y="1455"/>
                  </a:lnTo>
                  <a:lnTo>
                    <a:pt x="1929" y="1566"/>
                  </a:lnTo>
                  <a:lnTo>
                    <a:pt x="1866" y="1673"/>
                  </a:lnTo>
                  <a:lnTo>
                    <a:pt x="1798" y="1778"/>
                  </a:lnTo>
                  <a:lnTo>
                    <a:pt x="1725" y="1877"/>
                  </a:lnTo>
                  <a:lnTo>
                    <a:pt x="1646" y="1972"/>
                  </a:lnTo>
                  <a:lnTo>
                    <a:pt x="1565" y="2062"/>
                  </a:lnTo>
                  <a:lnTo>
                    <a:pt x="1481" y="2148"/>
                  </a:lnTo>
                  <a:lnTo>
                    <a:pt x="1390" y="2229"/>
                  </a:lnTo>
                  <a:lnTo>
                    <a:pt x="1299" y="2305"/>
                  </a:lnTo>
                  <a:lnTo>
                    <a:pt x="1203" y="2376"/>
                  </a:lnTo>
                  <a:lnTo>
                    <a:pt x="1105" y="2442"/>
                  </a:lnTo>
                  <a:lnTo>
                    <a:pt x="1005" y="2503"/>
                  </a:lnTo>
                  <a:lnTo>
                    <a:pt x="903" y="2558"/>
                  </a:lnTo>
                  <a:lnTo>
                    <a:pt x="798" y="2608"/>
                  </a:lnTo>
                  <a:lnTo>
                    <a:pt x="692" y="2651"/>
                  </a:lnTo>
                  <a:lnTo>
                    <a:pt x="584" y="2691"/>
                  </a:lnTo>
                  <a:lnTo>
                    <a:pt x="477" y="2723"/>
                  </a:lnTo>
                  <a:lnTo>
                    <a:pt x="368" y="2749"/>
                  </a:lnTo>
                  <a:lnTo>
                    <a:pt x="259" y="2769"/>
                  </a:lnTo>
                  <a:lnTo>
                    <a:pt x="150" y="2782"/>
                  </a:lnTo>
                  <a:lnTo>
                    <a:pt x="40" y="2790"/>
                  </a:lnTo>
                  <a:lnTo>
                    <a:pt x="20" y="2558"/>
                  </a:lnTo>
                  <a:lnTo>
                    <a:pt x="0" y="2324"/>
                  </a:lnTo>
                  <a:lnTo>
                    <a:pt x="126" y="2306"/>
                  </a:lnTo>
                  <a:lnTo>
                    <a:pt x="248" y="2283"/>
                  </a:lnTo>
                  <a:lnTo>
                    <a:pt x="368" y="2253"/>
                  </a:lnTo>
                  <a:lnTo>
                    <a:pt x="483" y="2216"/>
                  </a:lnTo>
                  <a:lnTo>
                    <a:pt x="595" y="2173"/>
                  </a:lnTo>
                  <a:lnTo>
                    <a:pt x="702" y="2123"/>
                  </a:lnTo>
                  <a:lnTo>
                    <a:pt x="806" y="2066"/>
                  </a:lnTo>
                  <a:lnTo>
                    <a:pt x="906" y="2002"/>
                  </a:lnTo>
                  <a:lnTo>
                    <a:pt x="1002" y="1932"/>
                  </a:lnTo>
                  <a:lnTo>
                    <a:pt x="1094" y="1855"/>
                  </a:lnTo>
                  <a:lnTo>
                    <a:pt x="1182" y="1772"/>
                  </a:lnTo>
                  <a:lnTo>
                    <a:pt x="1267" y="1681"/>
                  </a:lnTo>
                  <a:lnTo>
                    <a:pt x="1347" y="1583"/>
                  </a:lnTo>
                  <a:lnTo>
                    <a:pt x="1422" y="1481"/>
                  </a:lnTo>
                  <a:lnTo>
                    <a:pt x="1488" y="1376"/>
                  </a:lnTo>
                  <a:lnTo>
                    <a:pt x="1548" y="1269"/>
                  </a:lnTo>
                  <a:lnTo>
                    <a:pt x="1598" y="1160"/>
                  </a:lnTo>
                  <a:lnTo>
                    <a:pt x="1642" y="1047"/>
                  </a:lnTo>
                  <a:lnTo>
                    <a:pt x="1677" y="934"/>
                  </a:lnTo>
                  <a:lnTo>
                    <a:pt x="1706" y="819"/>
                  </a:lnTo>
                  <a:lnTo>
                    <a:pt x="1726" y="701"/>
                  </a:lnTo>
                  <a:lnTo>
                    <a:pt x="1740" y="582"/>
                  </a:lnTo>
                  <a:lnTo>
                    <a:pt x="1745" y="459"/>
                  </a:lnTo>
                  <a:lnTo>
                    <a:pt x="1744" y="336"/>
                  </a:lnTo>
                  <a:lnTo>
                    <a:pt x="1735" y="211"/>
                  </a:lnTo>
                  <a:lnTo>
                    <a:pt x="1721" y="82"/>
                  </a:lnTo>
                  <a:lnTo>
                    <a:pt x="1956" y="40"/>
                  </a:lnTo>
                  <a:lnTo>
                    <a:pt x="2189"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8" name="Freeform 202"/>
            <p:cNvSpPr/>
            <p:nvPr/>
          </p:nvSpPr>
          <p:spPr bwMode="auto">
            <a:xfrm>
              <a:off x="3341" y="1714"/>
              <a:ext cx="736" cy="739"/>
            </a:xfrm>
            <a:custGeom>
              <a:avLst/>
              <a:gdLst>
                <a:gd name="T0" fmla="*/ 455 w 2207"/>
                <a:gd name="T1" fmla="*/ 0 h 2215"/>
                <a:gd name="T2" fmla="*/ 483 w 2207"/>
                <a:gd name="T3" fmla="*/ 141 h 2215"/>
                <a:gd name="T4" fmla="*/ 515 w 2207"/>
                <a:gd name="T5" fmla="*/ 276 h 2215"/>
                <a:gd name="T6" fmla="*/ 552 w 2207"/>
                <a:gd name="T7" fmla="*/ 404 h 2215"/>
                <a:gd name="T8" fmla="*/ 596 w 2207"/>
                <a:gd name="T9" fmla="*/ 528 h 2215"/>
                <a:gd name="T10" fmla="*/ 646 w 2207"/>
                <a:gd name="T11" fmla="*/ 646 h 2215"/>
                <a:gd name="T12" fmla="*/ 701 w 2207"/>
                <a:gd name="T13" fmla="*/ 758 h 2215"/>
                <a:gd name="T14" fmla="*/ 762 w 2207"/>
                <a:gd name="T15" fmla="*/ 864 h 2215"/>
                <a:gd name="T16" fmla="*/ 829 w 2207"/>
                <a:gd name="T17" fmla="*/ 965 h 2215"/>
                <a:gd name="T18" fmla="*/ 900 w 2207"/>
                <a:gd name="T19" fmla="*/ 1059 h 2215"/>
                <a:gd name="T20" fmla="*/ 977 w 2207"/>
                <a:gd name="T21" fmla="*/ 1148 h 2215"/>
                <a:gd name="T22" fmla="*/ 1062 w 2207"/>
                <a:gd name="T23" fmla="*/ 1231 h 2215"/>
                <a:gd name="T24" fmla="*/ 1150 w 2207"/>
                <a:gd name="T25" fmla="*/ 1308 h 2215"/>
                <a:gd name="T26" fmla="*/ 1245 w 2207"/>
                <a:gd name="T27" fmla="*/ 1381 h 2215"/>
                <a:gd name="T28" fmla="*/ 1345 w 2207"/>
                <a:gd name="T29" fmla="*/ 1446 h 2215"/>
                <a:gd name="T30" fmla="*/ 1451 w 2207"/>
                <a:gd name="T31" fmla="*/ 1508 h 2215"/>
                <a:gd name="T32" fmla="*/ 1562 w 2207"/>
                <a:gd name="T33" fmla="*/ 1563 h 2215"/>
                <a:gd name="T34" fmla="*/ 1680 w 2207"/>
                <a:gd name="T35" fmla="*/ 1611 h 2215"/>
                <a:gd name="T36" fmla="*/ 1802 w 2207"/>
                <a:gd name="T37" fmla="*/ 1655 h 2215"/>
                <a:gd name="T38" fmla="*/ 1932 w 2207"/>
                <a:gd name="T39" fmla="*/ 1692 h 2215"/>
                <a:gd name="T40" fmla="*/ 2065 w 2207"/>
                <a:gd name="T41" fmla="*/ 1726 h 2215"/>
                <a:gd name="T42" fmla="*/ 2207 w 2207"/>
                <a:gd name="T43" fmla="*/ 1752 h 2215"/>
                <a:gd name="T44" fmla="*/ 2186 w 2207"/>
                <a:gd name="T45" fmla="*/ 1981 h 2215"/>
                <a:gd name="T46" fmla="*/ 2166 w 2207"/>
                <a:gd name="T47" fmla="*/ 2215 h 2215"/>
                <a:gd name="T48" fmla="*/ 2030 w 2207"/>
                <a:gd name="T49" fmla="*/ 2199 h 2215"/>
                <a:gd name="T50" fmla="*/ 1898 w 2207"/>
                <a:gd name="T51" fmla="*/ 2177 h 2215"/>
                <a:gd name="T52" fmla="*/ 1769 w 2207"/>
                <a:gd name="T53" fmla="*/ 2148 h 2215"/>
                <a:gd name="T54" fmla="*/ 1645 w 2207"/>
                <a:gd name="T55" fmla="*/ 2112 h 2215"/>
                <a:gd name="T56" fmla="*/ 1523 w 2207"/>
                <a:gd name="T57" fmla="*/ 2069 h 2215"/>
                <a:gd name="T58" fmla="*/ 1405 w 2207"/>
                <a:gd name="T59" fmla="*/ 2021 h 2215"/>
                <a:gd name="T60" fmla="*/ 1291 w 2207"/>
                <a:gd name="T61" fmla="*/ 1967 h 2215"/>
                <a:gd name="T62" fmla="*/ 1182 w 2207"/>
                <a:gd name="T63" fmla="*/ 1908 h 2215"/>
                <a:gd name="T64" fmla="*/ 1078 w 2207"/>
                <a:gd name="T65" fmla="*/ 1844 h 2215"/>
                <a:gd name="T66" fmla="*/ 976 w 2207"/>
                <a:gd name="T67" fmla="*/ 1774 h 2215"/>
                <a:gd name="T68" fmla="*/ 880 w 2207"/>
                <a:gd name="T69" fmla="*/ 1700 h 2215"/>
                <a:gd name="T70" fmla="*/ 787 w 2207"/>
                <a:gd name="T71" fmla="*/ 1621 h 2215"/>
                <a:gd name="T72" fmla="*/ 699 w 2207"/>
                <a:gd name="T73" fmla="*/ 1540 h 2215"/>
                <a:gd name="T74" fmla="*/ 616 w 2207"/>
                <a:gd name="T75" fmla="*/ 1454 h 2215"/>
                <a:gd name="T76" fmla="*/ 538 w 2207"/>
                <a:gd name="T77" fmla="*/ 1363 h 2215"/>
                <a:gd name="T78" fmla="*/ 464 w 2207"/>
                <a:gd name="T79" fmla="*/ 1272 h 2215"/>
                <a:gd name="T80" fmla="*/ 395 w 2207"/>
                <a:gd name="T81" fmla="*/ 1177 h 2215"/>
                <a:gd name="T82" fmla="*/ 333 w 2207"/>
                <a:gd name="T83" fmla="*/ 1080 h 2215"/>
                <a:gd name="T84" fmla="*/ 275 w 2207"/>
                <a:gd name="T85" fmla="*/ 981 h 2215"/>
                <a:gd name="T86" fmla="*/ 221 w 2207"/>
                <a:gd name="T87" fmla="*/ 879 h 2215"/>
                <a:gd name="T88" fmla="*/ 173 w 2207"/>
                <a:gd name="T89" fmla="*/ 775 h 2215"/>
                <a:gd name="T90" fmla="*/ 131 w 2207"/>
                <a:gd name="T91" fmla="*/ 672 h 2215"/>
                <a:gd name="T92" fmla="*/ 94 w 2207"/>
                <a:gd name="T93" fmla="*/ 567 h 2215"/>
                <a:gd name="T94" fmla="*/ 64 w 2207"/>
                <a:gd name="T95" fmla="*/ 461 h 2215"/>
                <a:gd name="T96" fmla="*/ 39 w 2207"/>
                <a:gd name="T97" fmla="*/ 356 h 2215"/>
                <a:gd name="T98" fmla="*/ 20 w 2207"/>
                <a:gd name="T99" fmla="*/ 250 h 2215"/>
                <a:gd name="T100" fmla="*/ 7 w 2207"/>
                <a:gd name="T101" fmla="*/ 145 h 2215"/>
                <a:gd name="T102" fmla="*/ 0 w 2207"/>
                <a:gd name="T103" fmla="*/ 40 h 2215"/>
                <a:gd name="T104" fmla="*/ 229 w 2207"/>
                <a:gd name="T105" fmla="*/ 20 h 2215"/>
                <a:gd name="T106" fmla="*/ 455 w 2207"/>
                <a:gd name="T107" fmla="*/ 0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2215">
                  <a:moveTo>
                    <a:pt x="455" y="0"/>
                  </a:moveTo>
                  <a:lnTo>
                    <a:pt x="483" y="141"/>
                  </a:lnTo>
                  <a:lnTo>
                    <a:pt x="515" y="276"/>
                  </a:lnTo>
                  <a:lnTo>
                    <a:pt x="552" y="404"/>
                  </a:lnTo>
                  <a:lnTo>
                    <a:pt x="596" y="528"/>
                  </a:lnTo>
                  <a:lnTo>
                    <a:pt x="646" y="646"/>
                  </a:lnTo>
                  <a:lnTo>
                    <a:pt x="701" y="758"/>
                  </a:lnTo>
                  <a:lnTo>
                    <a:pt x="762" y="864"/>
                  </a:lnTo>
                  <a:lnTo>
                    <a:pt x="829" y="965"/>
                  </a:lnTo>
                  <a:lnTo>
                    <a:pt x="900" y="1059"/>
                  </a:lnTo>
                  <a:lnTo>
                    <a:pt x="977" y="1148"/>
                  </a:lnTo>
                  <a:lnTo>
                    <a:pt x="1062" y="1231"/>
                  </a:lnTo>
                  <a:lnTo>
                    <a:pt x="1150" y="1308"/>
                  </a:lnTo>
                  <a:lnTo>
                    <a:pt x="1245" y="1381"/>
                  </a:lnTo>
                  <a:lnTo>
                    <a:pt x="1345" y="1446"/>
                  </a:lnTo>
                  <a:lnTo>
                    <a:pt x="1451" y="1508"/>
                  </a:lnTo>
                  <a:lnTo>
                    <a:pt x="1562" y="1563"/>
                  </a:lnTo>
                  <a:lnTo>
                    <a:pt x="1680" y="1611"/>
                  </a:lnTo>
                  <a:lnTo>
                    <a:pt x="1802" y="1655"/>
                  </a:lnTo>
                  <a:lnTo>
                    <a:pt x="1932" y="1692"/>
                  </a:lnTo>
                  <a:lnTo>
                    <a:pt x="2065" y="1726"/>
                  </a:lnTo>
                  <a:lnTo>
                    <a:pt x="2207" y="1752"/>
                  </a:lnTo>
                  <a:lnTo>
                    <a:pt x="2186" y="1981"/>
                  </a:lnTo>
                  <a:lnTo>
                    <a:pt x="2166" y="2215"/>
                  </a:lnTo>
                  <a:lnTo>
                    <a:pt x="2030" y="2199"/>
                  </a:lnTo>
                  <a:lnTo>
                    <a:pt x="1898" y="2177"/>
                  </a:lnTo>
                  <a:lnTo>
                    <a:pt x="1769" y="2148"/>
                  </a:lnTo>
                  <a:lnTo>
                    <a:pt x="1645" y="2112"/>
                  </a:lnTo>
                  <a:lnTo>
                    <a:pt x="1523" y="2069"/>
                  </a:lnTo>
                  <a:lnTo>
                    <a:pt x="1405" y="2021"/>
                  </a:lnTo>
                  <a:lnTo>
                    <a:pt x="1291" y="1967"/>
                  </a:lnTo>
                  <a:lnTo>
                    <a:pt x="1182" y="1908"/>
                  </a:lnTo>
                  <a:lnTo>
                    <a:pt x="1078" y="1844"/>
                  </a:lnTo>
                  <a:lnTo>
                    <a:pt x="976" y="1774"/>
                  </a:lnTo>
                  <a:lnTo>
                    <a:pt x="880" y="1700"/>
                  </a:lnTo>
                  <a:lnTo>
                    <a:pt x="787" y="1621"/>
                  </a:lnTo>
                  <a:lnTo>
                    <a:pt x="699" y="1540"/>
                  </a:lnTo>
                  <a:lnTo>
                    <a:pt x="616" y="1454"/>
                  </a:lnTo>
                  <a:lnTo>
                    <a:pt x="538" y="1363"/>
                  </a:lnTo>
                  <a:lnTo>
                    <a:pt x="464" y="1272"/>
                  </a:lnTo>
                  <a:lnTo>
                    <a:pt x="395" y="1177"/>
                  </a:lnTo>
                  <a:lnTo>
                    <a:pt x="333" y="1080"/>
                  </a:lnTo>
                  <a:lnTo>
                    <a:pt x="275" y="981"/>
                  </a:lnTo>
                  <a:lnTo>
                    <a:pt x="221" y="879"/>
                  </a:lnTo>
                  <a:lnTo>
                    <a:pt x="173" y="775"/>
                  </a:lnTo>
                  <a:lnTo>
                    <a:pt x="131" y="672"/>
                  </a:lnTo>
                  <a:lnTo>
                    <a:pt x="94" y="567"/>
                  </a:lnTo>
                  <a:lnTo>
                    <a:pt x="64" y="461"/>
                  </a:lnTo>
                  <a:lnTo>
                    <a:pt x="39" y="356"/>
                  </a:lnTo>
                  <a:lnTo>
                    <a:pt x="20" y="250"/>
                  </a:lnTo>
                  <a:lnTo>
                    <a:pt x="7" y="145"/>
                  </a:lnTo>
                  <a:lnTo>
                    <a:pt x="0" y="40"/>
                  </a:lnTo>
                  <a:lnTo>
                    <a:pt x="229" y="20"/>
                  </a:lnTo>
                  <a:lnTo>
                    <a:pt x="455"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9" name="Freeform 203"/>
            <p:cNvSpPr/>
            <p:nvPr/>
          </p:nvSpPr>
          <p:spPr bwMode="auto">
            <a:xfrm>
              <a:off x="4498" y="1005"/>
              <a:ext cx="384" cy="435"/>
            </a:xfrm>
            <a:custGeom>
              <a:avLst/>
              <a:gdLst>
                <a:gd name="T0" fmla="*/ 274 w 1151"/>
                <a:gd name="T1" fmla="*/ 0 h 1305"/>
                <a:gd name="T2" fmla="*/ 383 w 1151"/>
                <a:gd name="T3" fmla="*/ 83 h 1305"/>
                <a:gd name="T4" fmla="*/ 486 w 1151"/>
                <a:gd name="T5" fmla="*/ 169 h 1305"/>
                <a:gd name="T6" fmla="*/ 582 w 1151"/>
                <a:gd name="T7" fmla="*/ 260 h 1305"/>
                <a:gd name="T8" fmla="*/ 674 w 1151"/>
                <a:gd name="T9" fmla="*/ 355 h 1305"/>
                <a:gd name="T10" fmla="*/ 760 w 1151"/>
                <a:gd name="T11" fmla="*/ 454 h 1305"/>
                <a:gd name="T12" fmla="*/ 838 w 1151"/>
                <a:gd name="T13" fmla="*/ 557 h 1305"/>
                <a:gd name="T14" fmla="*/ 912 w 1151"/>
                <a:gd name="T15" fmla="*/ 665 h 1305"/>
                <a:gd name="T16" fmla="*/ 981 w 1151"/>
                <a:gd name="T17" fmla="*/ 777 h 1305"/>
                <a:gd name="T18" fmla="*/ 1043 w 1151"/>
                <a:gd name="T19" fmla="*/ 895 h 1305"/>
                <a:gd name="T20" fmla="*/ 1100 w 1151"/>
                <a:gd name="T21" fmla="*/ 1016 h 1305"/>
                <a:gd name="T22" fmla="*/ 1151 w 1151"/>
                <a:gd name="T23" fmla="*/ 1142 h 1305"/>
                <a:gd name="T24" fmla="*/ 998 w 1151"/>
                <a:gd name="T25" fmla="*/ 1198 h 1305"/>
                <a:gd name="T26" fmla="*/ 850 w 1151"/>
                <a:gd name="T27" fmla="*/ 1252 h 1305"/>
                <a:gd name="T28" fmla="*/ 701 w 1151"/>
                <a:gd name="T29" fmla="*/ 1305 h 1305"/>
                <a:gd name="T30" fmla="*/ 656 w 1151"/>
                <a:gd name="T31" fmla="*/ 1195 h 1305"/>
                <a:gd name="T32" fmla="*/ 605 w 1151"/>
                <a:gd name="T33" fmla="*/ 1089 h 1305"/>
                <a:gd name="T34" fmla="*/ 549 w 1151"/>
                <a:gd name="T35" fmla="*/ 987 h 1305"/>
                <a:gd name="T36" fmla="*/ 486 w 1151"/>
                <a:gd name="T37" fmla="*/ 888 h 1305"/>
                <a:gd name="T38" fmla="*/ 418 w 1151"/>
                <a:gd name="T39" fmla="*/ 793 h 1305"/>
                <a:gd name="T40" fmla="*/ 343 w 1151"/>
                <a:gd name="T41" fmla="*/ 703 h 1305"/>
                <a:gd name="T42" fmla="*/ 265 w 1151"/>
                <a:gd name="T43" fmla="*/ 618 h 1305"/>
                <a:gd name="T44" fmla="*/ 181 w 1151"/>
                <a:gd name="T45" fmla="*/ 538 h 1305"/>
                <a:gd name="T46" fmla="*/ 93 w 1151"/>
                <a:gd name="T47" fmla="*/ 463 h 1305"/>
                <a:gd name="T48" fmla="*/ 0 w 1151"/>
                <a:gd name="T49" fmla="*/ 391 h 1305"/>
                <a:gd name="T50" fmla="*/ 92 w 1151"/>
                <a:gd name="T51" fmla="*/ 260 h 1305"/>
                <a:gd name="T52" fmla="*/ 183 w 1151"/>
                <a:gd name="T53" fmla="*/ 129 h 1305"/>
                <a:gd name="T54" fmla="*/ 274 w 1151"/>
                <a:gd name="T55"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1" h="1305">
                  <a:moveTo>
                    <a:pt x="274" y="0"/>
                  </a:moveTo>
                  <a:lnTo>
                    <a:pt x="383" y="83"/>
                  </a:lnTo>
                  <a:lnTo>
                    <a:pt x="486" y="169"/>
                  </a:lnTo>
                  <a:lnTo>
                    <a:pt x="582" y="260"/>
                  </a:lnTo>
                  <a:lnTo>
                    <a:pt x="674" y="355"/>
                  </a:lnTo>
                  <a:lnTo>
                    <a:pt x="760" y="454"/>
                  </a:lnTo>
                  <a:lnTo>
                    <a:pt x="838" y="557"/>
                  </a:lnTo>
                  <a:lnTo>
                    <a:pt x="912" y="665"/>
                  </a:lnTo>
                  <a:lnTo>
                    <a:pt x="981" y="777"/>
                  </a:lnTo>
                  <a:lnTo>
                    <a:pt x="1043" y="895"/>
                  </a:lnTo>
                  <a:lnTo>
                    <a:pt x="1100" y="1016"/>
                  </a:lnTo>
                  <a:lnTo>
                    <a:pt x="1151" y="1142"/>
                  </a:lnTo>
                  <a:lnTo>
                    <a:pt x="998" y="1198"/>
                  </a:lnTo>
                  <a:lnTo>
                    <a:pt x="850" y="1252"/>
                  </a:lnTo>
                  <a:lnTo>
                    <a:pt x="701" y="1305"/>
                  </a:lnTo>
                  <a:lnTo>
                    <a:pt x="656" y="1195"/>
                  </a:lnTo>
                  <a:lnTo>
                    <a:pt x="605" y="1089"/>
                  </a:lnTo>
                  <a:lnTo>
                    <a:pt x="549" y="987"/>
                  </a:lnTo>
                  <a:lnTo>
                    <a:pt x="486" y="888"/>
                  </a:lnTo>
                  <a:lnTo>
                    <a:pt x="418" y="793"/>
                  </a:lnTo>
                  <a:lnTo>
                    <a:pt x="343" y="703"/>
                  </a:lnTo>
                  <a:lnTo>
                    <a:pt x="265" y="618"/>
                  </a:lnTo>
                  <a:lnTo>
                    <a:pt x="181" y="538"/>
                  </a:lnTo>
                  <a:lnTo>
                    <a:pt x="93" y="463"/>
                  </a:lnTo>
                  <a:lnTo>
                    <a:pt x="0" y="391"/>
                  </a:lnTo>
                  <a:lnTo>
                    <a:pt x="92" y="260"/>
                  </a:lnTo>
                  <a:lnTo>
                    <a:pt x="183" y="129"/>
                  </a:lnTo>
                  <a:lnTo>
                    <a:pt x="274"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0" name="Freeform 204"/>
            <p:cNvSpPr>
              <a:spLocks noEditPoints="1"/>
            </p:cNvSpPr>
            <p:nvPr/>
          </p:nvSpPr>
          <p:spPr bwMode="auto">
            <a:xfrm>
              <a:off x="4303" y="1444"/>
              <a:ext cx="229" cy="565"/>
            </a:xfrm>
            <a:custGeom>
              <a:avLst/>
              <a:gdLst>
                <a:gd name="T0" fmla="*/ 156 w 688"/>
                <a:gd name="T1" fmla="*/ 157 h 1695"/>
                <a:gd name="T2" fmla="*/ 156 w 688"/>
                <a:gd name="T3" fmla="*/ 1539 h 1695"/>
                <a:gd name="T4" fmla="*/ 532 w 688"/>
                <a:gd name="T5" fmla="*/ 1539 h 1695"/>
                <a:gd name="T6" fmla="*/ 532 w 688"/>
                <a:gd name="T7" fmla="*/ 157 h 1695"/>
                <a:gd name="T8" fmla="*/ 156 w 688"/>
                <a:gd name="T9" fmla="*/ 157 h 1695"/>
                <a:gd name="T10" fmla="*/ 77 w 688"/>
                <a:gd name="T11" fmla="*/ 0 h 1695"/>
                <a:gd name="T12" fmla="*/ 609 w 688"/>
                <a:gd name="T13" fmla="*/ 0 h 1695"/>
                <a:gd name="T14" fmla="*/ 634 w 688"/>
                <a:gd name="T15" fmla="*/ 4 h 1695"/>
                <a:gd name="T16" fmla="*/ 656 w 688"/>
                <a:gd name="T17" fmla="*/ 14 h 1695"/>
                <a:gd name="T18" fmla="*/ 673 w 688"/>
                <a:gd name="T19" fmla="*/ 32 h 1695"/>
                <a:gd name="T20" fmla="*/ 684 w 688"/>
                <a:gd name="T21" fmla="*/ 52 h 1695"/>
                <a:gd name="T22" fmla="*/ 688 w 688"/>
                <a:gd name="T23" fmla="*/ 77 h 1695"/>
                <a:gd name="T24" fmla="*/ 688 w 688"/>
                <a:gd name="T25" fmla="*/ 1618 h 1695"/>
                <a:gd name="T26" fmla="*/ 684 w 688"/>
                <a:gd name="T27" fmla="*/ 1643 h 1695"/>
                <a:gd name="T28" fmla="*/ 673 w 688"/>
                <a:gd name="T29" fmla="*/ 1663 h 1695"/>
                <a:gd name="T30" fmla="*/ 656 w 688"/>
                <a:gd name="T31" fmla="*/ 1681 h 1695"/>
                <a:gd name="T32" fmla="*/ 634 w 688"/>
                <a:gd name="T33" fmla="*/ 1691 h 1695"/>
                <a:gd name="T34" fmla="*/ 609 w 688"/>
                <a:gd name="T35" fmla="*/ 1695 h 1695"/>
                <a:gd name="T36" fmla="*/ 77 w 688"/>
                <a:gd name="T37" fmla="*/ 1695 h 1695"/>
                <a:gd name="T38" fmla="*/ 52 w 688"/>
                <a:gd name="T39" fmla="*/ 1691 h 1695"/>
                <a:gd name="T40" fmla="*/ 30 w 688"/>
                <a:gd name="T41" fmla="*/ 1681 h 1695"/>
                <a:gd name="T42" fmla="*/ 14 w 688"/>
                <a:gd name="T43" fmla="*/ 1663 h 1695"/>
                <a:gd name="T44" fmla="*/ 3 w 688"/>
                <a:gd name="T45" fmla="*/ 1643 h 1695"/>
                <a:gd name="T46" fmla="*/ 0 w 688"/>
                <a:gd name="T47" fmla="*/ 1618 h 1695"/>
                <a:gd name="T48" fmla="*/ 0 w 688"/>
                <a:gd name="T49" fmla="*/ 77 h 1695"/>
                <a:gd name="T50" fmla="*/ 3 w 688"/>
                <a:gd name="T51" fmla="*/ 52 h 1695"/>
                <a:gd name="T52" fmla="*/ 14 w 688"/>
                <a:gd name="T53" fmla="*/ 32 h 1695"/>
                <a:gd name="T54" fmla="*/ 30 w 688"/>
                <a:gd name="T55" fmla="*/ 14 h 1695"/>
                <a:gd name="T56" fmla="*/ 52 w 688"/>
                <a:gd name="T57" fmla="*/ 4 h 1695"/>
                <a:gd name="T58" fmla="*/ 77 w 688"/>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8" h="1695">
                  <a:moveTo>
                    <a:pt x="156" y="157"/>
                  </a:moveTo>
                  <a:lnTo>
                    <a:pt x="156" y="1539"/>
                  </a:lnTo>
                  <a:lnTo>
                    <a:pt x="532" y="1539"/>
                  </a:lnTo>
                  <a:lnTo>
                    <a:pt x="532" y="157"/>
                  </a:lnTo>
                  <a:lnTo>
                    <a:pt x="156" y="157"/>
                  </a:lnTo>
                  <a:close/>
                  <a:moveTo>
                    <a:pt x="77" y="0"/>
                  </a:moveTo>
                  <a:lnTo>
                    <a:pt x="609" y="0"/>
                  </a:lnTo>
                  <a:lnTo>
                    <a:pt x="634" y="4"/>
                  </a:lnTo>
                  <a:lnTo>
                    <a:pt x="656" y="14"/>
                  </a:lnTo>
                  <a:lnTo>
                    <a:pt x="673" y="32"/>
                  </a:lnTo>
                  <a:lnTo>
                    <a:pt x="684" y="52"/>
                  </a:lnTo>
                  <a:lnTo>
                    <a:pt x="688" y="77"/>
                  </a:lnTo>
                  <a:lnTo>
                    <a:pt x="688" y="1618"/>
                  </a:lnTo>
                  <a:lnTo>
                    <a:pt x="684" y="1643"/>
                  </a:lnTo>
                  <a:lnTo>
                    <a:pt x="673" y="1663"/>
                  </a:lnTo>
                  <a:lnTo>
                    <a:pt x="656" y="1681"/>
                  </a:lnTo>
                  <a:lnTo>
                    <a:pt x="634" y="1691"/>
                  </a:lnTo>
                  <a:lnTo>
                    <a:pt x="609" y="1695"/>
                  </a:lnTo>
                  <a:lnTo>
                    <a:pt x="77" y="1695"/>
                  </a:lnTo>
                  <a:lnTo>
                    <a:pt x="52" y="1691"/>
                  </a:lnTo>
                  <a:lnTo>
                    <a:pt x="30" y="1681"/>
                  </a:lnTo>
                  <a:lnTo>
                    <a:pt x="14" y="1663"/>
                  </a:lnTo>
                  <a:lnTo>
                    <a:pt x="3" y="1643"/>
                  </a:lnTo>
                  <a:lnTo>
                    <a:pt x="0" y="1618"/>
                  </a:lnTo>
                  <a:lnTo>
                    <a:pt x="0" y="77"/>
                  </a:lnTo>
                  <a:lnTo>
                    <a:pt x="3" y="52"/>
                  </a:lnTo>
                  <a:lnTo>
                    <a:pt x="14" y="32"/>
                  </a:lnTo>
                  <a:lnTo>
                    <a:pt x="30" y="14"/>
                  </a:lnTo>
                  <a:lnTo>
                    <a:pt x="52" y="4"/>
                  </a:lnTo>
                  <a:lnTo>
                    <a:pt x="7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1" name="Freeform 205"/>
            <p:cNvSpPr>
              <a:spLocks noEditPoints="1"/>
            </p:cNvSpPr>
            <p:nvPr/>
          </p:nvSpPr>
          <p:spPr bwMode="auto">
            <a:xfrm>
              <a:off x="3733" y="1580"/>
              <a:ext cx="230" cy="429"/>
            </a:xfrm>
            <a:custGeom>
              <a:avLst/>
              <a:gdLst>
                <a:gd name="T0" fmla="*/ 155 w 688"/>
                <a:gd name="T1" fmla="*/ 1010 h 1286"/>
                <a:gd name="T2" fmla="*/ 155 w 688"/>
                <a:gd name="T3" fmla="*/ 1130 h 1286"/>
                <a:gd name="T4" fmla="*/ 276 w 688"/>
                <a:gd name="T5" fmla="*/ 1130 h 1286"/>
                <a:gd name="T6" fmla="*/ 155 w 688"/>
                <a:gd name="T7" fmla="*/ 1010 h 1286"/>
                <a:gd name="T8" fmla="*/ 155 w 688"/>
                <a:gd name="T9" fmla="*/ 764 h 1286"/>
                <a:gd name="T10" fmla="*/ 155 w 688"/>
                <a:gd name="T11" fmla="*/ 886 h 1286"/>
                <a:gd name="T12" fmla="*/ 400 w 688"/>
                <a:gd name="T13" fmla="*/ 1130 h 1286"/>
                <a:gd name="T14" fmla="*/ 400 w 688"/>
                <a:gd name="T15" fmla="*/ 1132 h 1286"/>
                <a:gd name="T16" fmla="*/ 523 w 688"/>
                <a:gd name="T17" fmla="*/ 1132 h 1286"/>
                <a:gd name="T18" fmla="*/ 155 w 688"/>
                <a:gd name="T19" fmla="*/ 764 h 1286"/>
                <a:gd name="T20" fmla="*/ 155 w 688"/>
                <a:gd name="T21" fmla="*/ 516 h 1286"/>
                <a:gd name="T22" fmla="*/ 155 w 688"/>
                <a:gd name="T23" fmla="*/ 638 h 1286"/>
                <a:gd name="T24" fmla="*/ 532 w 688"/>
                <a:gd name="T25" fmla="*/ 1017 h 1286"/>
                <a:gd name="T26" fmla="*/ 532 w 688"/>
                <a:gd name="T27" fmla="*/ 893 h 1286"/>
                <a:gd name="T28" fmla="*/ 155 w 688"/>
                <a:gd name="T29" fmla="*/ 516 h 1286"/>
                <a:gd name="T30" fmla="*/ 155 w 688"/>
                <a:gd name="T31" fmla="*/ 269 h 1286"/>
                <a:gd name="T32" fmla="*/ 155 w 688"/>
                <a:gd name="T33" fmla="*/ 393 h 1286"/>
                <a:gd name="T34" fmla="*/ 532 w 688"/>
                <a:gd name="T35" fmla="*/ 769 h 1286"/>
                <a:gd name="T36" fmla="*/ 532 w 688"/>
                <a:gd name="T37" fmla="*/ 647 h 1286"/>
                <a:gd name="T38" fmla="*/ 155 w 688"/>
                <a:gd name="T39" fmla="*/ 269 h 1286"/>
                <a:gd name="T40" fmla="*/ 165 w 688"/>
                <a:gd name="T41" fmla="*/ 157 h 1286"/>
                <a:gd name="T42" fmla="*/ 532 w 688"/>
                <a:gd name="T43" fmla="*/ 524 h 1286"/>
                <a:gd name="T44" fmla="*/ 532 w 688"/>
                <a:gd name="T45" fmla="*/ 400 h 1286"/>
                <a:gd name="T46" fmla="*/ 289 w 688"/>
                <a:gd name="T47" fmla="*/ 157 h 1286"/>
                <a:gd name="T48" fmla="*/ 165 w 688"/>
                <a:gd name="T49" fmla="*/ 157 h 1286"/>
                <a:gd name="T50" fmla="*/ 411 w 688"/>
                <a:gd name="T51" fmla="*/ 155 h 1286"/>
                <a:gd name="T52" fmla="*/ 532 w 688"/>
                <a:gd name="T53" fmla="*/ 276 h 1286"/>
                <a:gd name="T54" fmla="*/ 532 w 688"/>
                <a:gd name="T55" fmla="*/ 155 h 1286"/>
                <a:gd name="T56" fmla="*/ 411 w 688"/>
                <a:gd name="T57" fmla="*/ 155 h 1286"/>
                <a:gd name="T58" fmla="*/ 78 w 688"/>
                <a:gd name="T59" fmla="*/ 0 h 1286"/>
                <a:gd name="T60" fmla="*/ 611 w 688"/>
                <a:gd name="T61" fmla="*/ 0 h 1286"/>
                <a:gd name="T62" fmla="*/ 635 w 688"/>
                <a:gd name="T63" fmla="*/ 4 h 1286"/>
                <a:gd name="T64" fmla="*/ 657 w 688"/>
                <a:gd name="T65" fmla="*/ 14 h 1286"/>
                <a:gd name="T66" fmla="*/ 673 w 688"/>
                <a:gd name="T67" fmla="*/ 32 h 1286"/>
                <a:gd name="T68" fmla="*/ 685 w 688"/>
                <a:gd name="T69" fmla="*/ 52 h 1286"/>
                <a:gd name="T70" fmla="*/ 688 w 688"/>
                <a:gd name="T71" fmla="*/ 77 h 1286"/>
                <a:gd name="T72" fmla="*/ 688 w 688"/>
                <a:gd name="T73" fmla="*/ 1209 h 1286"/>
                <a:gd name="T74" fmla="*/ 685 w 688"/>
                <a:gd name="T75" fmla="*/ 1234 h 1286"/>
                <a:gd name="T76" fmla="*/ 673 w 688"/>
                <a:gd name="T77" fmla="*/ 1254 h 1286"/>
                <a:gd name="T78" fmla="*/ 657 w 688"/>
                <a:gd name="T79" fmla="*/ 1272 h 1286"/>
                <a:gd name="T80" fmla="*/ 635 w 688"/>
                <a:gd name="T81" fmla="*/ 1282 h 1286"/>
                <a:gd name="T82" fmla="*/ 611 w 688"/>
                <a:gd name="T83" fmla="*/ 1286 h 1286"/>
                <a:gd name="T84" fmla="*/ 78 w 688"/>
                <a:gd name="T85" fmla="*/ 1286 h 1286"/>
                <a:gd name="T86" fmla="*/ 53 w 688"/>
                <a:gd name="T87" fmla="*/ 1282 h 1286"/>
                <a:gd name="T88" fmla="*/ 32 w 688"/>
                <a:gd name="T89" fmla="*/ 1272 h 1286"/>
                <a:gd name="T90" fmla="*/ 14 w 688"/>
                <a:gd name="T91" fmla="*/ 1254 h 1286"/>
                <a:gd name="T92" fmla="*/ 4 w 688"/>
                <a:gd name="T93" fmla="*/ 1234 h 1286"/>
                <a:gd name="T94" fmla="*/ 0 w 688"/>
                <a:gd name="T95" fmla="*/ 1209 h 1286"/>
                <a:gd name="T96" fmla="*/ 0 w 688"/>
                <a:gd name="T97" fmla="*/ 77 h 1286"/>
                <a:gd name="T98" fmla="*/ 4 w 688"/>
                <a:gd name="T99" fmla="*/ 52 h 1286"/>
                <a:gd name="T100" fmla="*/ 14 w 688"/>
                <a:gd name="T101" fmla="*/ 32 h 1286"/>
                <a:gd name="T102" fmla="*/ 32 w 688"/>
                <a:gd name="T103" fmla="*/ 14 h 1286"/>
                <a:gd name="T104" fmla="*/ 53 w 688"/>
                <a:gd name="T105" fmla="*/ 4 h 1286"/>
                <a:gd name="T106" fmla="*/ 78 w 688"/>
                <a:gd name="T10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1286">
                  <a:moveTo>
                    <a:pt x="155" y="1010"/>
                  </a:moveTo>
                  <a:lnTo>
                    <a:pt x="155" y="1130"/>
                  </a:lnTo>
                  <a:lnTo>
                    <a:pt x="276" y="1130"/>
                  </a:lnTo>
                  <a:lnTo>
                    <a:pt x="155" y="1010"/>
                  </a:lnTo>
                  <a:close/>
                  <a:moveTo>
                    <a:pt x="155" y="764"/>
                  </a:moveTo>
                  <a:lnTo>
                    <a:pt x="155" y="886"/>
                  </a:lnTo>
                  <a:lnTo>
                    <a:pt x="400" y="1130"/>
                  </a:lnTo>
                  <a:lnTo>
                    <a:pt x="400" y="1132"/>
                  </a:lnTo>
                  <a:lnTo>
                    <a:pt x="523" y="1132"/>
                  </a:lnTo>
                  <a:lnTo>
                    <a:pt x="155" y="764"/>
                  </a:lnTo>
                  <a:close/>
                  <a:moveTo>
                    <a:pt x="155" y="516"/>
                  </a:moveTo>
                  <a:lnTo>
                    <a:pt x="155" y="638"/>
                  </a:lnTo>
                  <a:lnTo>
                    <a:pt x="532" y="1017"/>
                  </a:lnTo>
                  <a:lnTo>
                    <a:pt x="532" y="893"/>
                  </a:lnTo>
                  <a:lnTo>
                    <a:pt x="155" y="516"/>
                  </a:lnTo>
                  <a:close/>
                  <a:moveTo>
                    <a:pt x="155" y="269"/>
                  </a:moveTo>
                  <a:lnTo>
                    <a:pt x="155" y="393"/>
                  </a:lnTo>
                  <a:lnTo>
                    <a:pt x="532" y="769"/>
                  </a:lnTo>
                  <a:lnTo>
                    <a:pt x="532" y="647"/>
                  </a:lnTo>
                  <a:lnTo>
                    <a:pt x="155" y="269"/>
                  </a:lnTo>
                  <a:close/>
                  <a:moveTo>
                    <a:pt x="165" y="157"/>
                  </a:moveTo>
                  <a:lnTo>
                    <a:pt x="532" y="524"/>
                  </a:lnTo>
                  <a:lnTo>
                    <a:pt x="532" y="400"/>
                  </a:lnTo>
                  <a:lnTo>
                    <a:pt x="289" y="157"/>
                  </a:lnTo>
                  <a:lnTo>
                    <a:pt x="165" y="157"/>
                  </a:lnTo>
                  <a:close/>
                  <a:moveTo>
                    <a:pt x="411" y="155"/>
                  </a:moveTo>
                  <a:lnTo>
                    <a:pt x="532" y="276"/>
                  </a:lnTo>
                  <a:lnTo>
                    <a:pt x="532" y="155"/>
                  </a:lnTo>
                  <a:lnTo>
                    <a:pt x="411" y="155"/>
                  </a:lnTo>
                  <a:close/>
                  <a:moveTo>
                    <a:pt x="78" y="0"/>
                  </a:moveTo>
                  <a:lnTo>
                    <a:pt x="611" y="0"/>
                  </a:lnTo>
                  <a:lnTo>
                    <a:pt x="635" y="4"/>
                  </a:lnTo>
                  <a:lnTo>
                    <a:pt x="657" y="14"/>
                  </a:lnTo>
                  <a:lnTo>
                    <a:pt x="673" y="32"/>
                  </a:lnTo>
                  <a:lnTo>
                    <a:pt x="685" y="52"/>
                  </a:lnTo>
                  <a:lnTo>
                    <a:pt x="688" y="77"/>
                  </a:lnTo>
                  <a:lnTo>
                    <a:pt x="688" y="1209"/>
                  </a:lnTo>
                  <a:lnTo>
                    <a:pt x="685" y="1234"/>
                  </a:lnTo>
                  <a:lnTo>
                    <a:pt x="673" y="1254"/>
                  </a:lnTo>
                  <a:lnTo>
                    <a:pt x="657" y="1272"/>
                  </a:lnTo>
                  <a:lnTo>
                    <a:pt x="635" y="1282"/>
                  </a:lnTo>
                  <a:lnTo>
                    <a:pt x="611" y="1286"/>
                  </a:lnTo>
                  <a:lnTo>
                    <a:pt x="78" y="1286"/>
                  </a:lnTo>
                  <a:lnTo>
                    <a:pt x="53" y="1282"/>
                  </a:lnTo>
                  <a:lnTo>
                    <a:pt x="32" y="1272"/>
                  </a:lnTo>
                  <a:lnTo>
                    <a:pt x="14" y="1254"/>
                  </a:lnTo>
                  <a:lnTo>
                    <a:pt x="4" y="1234"/>
                  </a:lnTo>
                  <a:lnTo>
                    <a:pt x="0" y="1209"/>
                  </a:lnTo>
                  <a:lnTo>
                    <a:pt x="0" y="77"/>
                  </a:lnTo>
                  <a:lnTo>
                    <a:pt x="4" y="52"/>
                  </a:lnTo>
                  <a:lnTo>
                    <a:pt x="14" y="32"/>
                  </a:lnTo>
                  <a:lnTo>
                    <a:pt x="32" y="14"/>
                  </a:lnTo>
                  <a:lnTo>
                    <a:pt x="53" y="4"/>
                  </a:lnTo>
                  <a:lnTo>
                    <a:pt x="78"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2" name="Freeform 206"/>
            <p:cNvSpPr/>
            <p:nvPr/>
          </p:nvSpPr>
          <p:spPr bwMode="auto">
            <a:xfrm>
              <a:off x="4018" y="1235"/>
              <a:ext cx="229" cy="774"/>
            </a:xfrm>
            <a:custGeom>
              <a:avLst/>
              <a:gdLst>
                <a:gd name="T0" fmla="*/ 79 w 689"/>
                <a:gd name="T1" fmla="*/ 0 h 2321"/>
                <a:gd name="T2" fmla="*/ 611 w 689"/>
                <a:gd name="T3" fmla="*/ 0 h 2321"/>
                <a:gd name="T4" fmla="*/ 636 w 689"/>
                <a:gd name="T5" fmla="*/ 4 h 2321"/>
                <a:gd name="T6" fmla="*/ 657 w 689"/>
                <a:gd name="T7" fmla="*/ 14 h 2321"/>
                <a:gd name="T8" fmla="*/ 674 w 689"/>
                <a:gd name="T9" fmla="*/ 32 h 2321"/>
                <a:gd name="T10" fmla="*/ 686 w 689"/>
                <a:gd name="T11" fmla="*/ 54 h 2321"/>
                <a:gd name="T12" fmla="*/ 689 w 689"/>
                <a:gd name="T13" fmla="*/ 78 h 2321"/>
                <a:gd name="T14" fmla="*/ 689 w 689"/>
                <a:gd name="T15" fmla="*/ 2244 h 2321"/>
                <a:gd name="T16" fmla="*/ 686 w 689"/>
                <a:gd name="T17" fmla="*/ 2269 h 2321"/>
                <a:gd name="T18" fmla="*/ 674 w 689"/>
                <a:gd name="T19" fmla="*/ 2289 h 2321"/>
                <a:gd name="T20" fmla="*/ 657 w 689"/>
                <a:gd name="T21" fmla="*/ 2307 h 2321"/>
                <a:gd name="T22" fmla="*/ 636 w 689"/>
                <a:gd name="T23" fmla="*/ 2317 h 2321"/>
                <a:gd name="T24" fmla="*/ 611 w 689"/>
                <a:gd name="T25" fmla="*/ 2321 h 2321"/>
                <a:gd name="T26" fmla="*/ 79 w 689"/>
                <a:gd name="T27" fmla="*/ 2321 h 2321"/>
                <a:gd name="T28" fmla="*/ 54 w 689"/>
                <a:gd name="T29" fmla="*/ 2317 h 2321"/>
                <a:gd name="T30" fmla="*/ 32 w 689"/>
                <a:gd name="T31" fmla="*/ 2307 h 2321"/>
                <a:gd name="T32" fmla="*/ 15 w 689"/>
                <a:gd name="T33" fmla="*/ 2289 h 2321"/>
                <a:gd name="T34" fmla="*/ 5 w 689"/>
                <a:gd name="T35" fmla="*/ 2269 h 2321"/>
                <a:gd name="T36" fmla="*/ 0 w 689"/>
                <a:gd name="T37" fmla="*/ 2244 h 2321"/>
                <a:gd name="T38" fmla="*/ 0 w 689"/>
                <a:gd name="T39" fmla="*/ 78 h 2321"/>
                <a:gd name="T40" fmla="*/ 5 w 689"/>
                <a:gd name="T41" fmla="*/ 54 h 2321"/>
                <a:gd name="T42" fmla="*/ 15 w 689"/>
                <a:gd name="T43" fmla="*/ 32 h 2321"/>
                <a:gd name="T44" fmla="*/ 32 w 689"/>
                <a:gd name="T45" fmla="*/ 14 h 2321"/>
                <a:gd name="T46" fmla="*/ 54 w 689"/>
                <a:gd name="T47" fmla="*/ 4 h 2321"/>
                <a:gd name="T48" fmla="*/ 79 w 689"/>
                <a:gd name="T49"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9" h="2321">
                  <a:moveTo>
                    <a:pt x="79" y="0"/>
                  </a:moveTo>
                  <a:lnTo>
                    <a:pt x="611" y="0"/>
                  </a:lnTo>
                  <a:lnTo>
                    <a:pt x="636" y="4"/>
                  </a:lnTo>
                  <a:lnTo>
                    <a:pt x="657" y="14"/>
                  </a:lnTo>
                  <a:lnTo>
                    <a:pt x="674" y="32"/>
                  </a:lnTo>
                  <a:lnTo>
                    <a:pt x="686" y="54"/>
                  </a:lnTo>
                  <a:lnTo>
                    <a:pt x="689" y="78"/>
                  </a:lnTo>
                  <a:lnTo>
                    <a:pt x="689" y="2244"/>
                  </a:lnTo>
                  <a:lnTo>
                    <a:pt x="686" y="2269"/>
                  </a:lnTo>
                  <a:lnTo>
                    <a:pt x="674" y="2289"/>
                  </a:lnTo>
                  <a:lnTo>
                    <a:pt x="657" y="2307"/>
                  </a:lnTo>
                  <a:lnTo>
                    <a:pt x="636" y="2317"/>
                  </a:lnTo>
                  <a:lnTo>
                    <a:pt x="611" y="2321"/>
                  </a:lnTo>
                  <a:lnTo>
                    <a:pt x="79" y="2321"/>
                  </a:lnTo>
                  <a:lnTo>
                    <a:pt x="54" y="2317"/>
                  </a:lnTo>
                  <a:lnTo>
                    <a:pt x="32" y="2307"/>
                  </a:lnTo>
                  <a:lnTo>
                    <a:pt x="15" y="2289"/>
                  </a:lnTo>
                  <a:lnTo>
                    <a:pt x="5" y="2269"/>
                  </a:lnTo>
                  <a:lnTo>
                    <a:pt x="0" y="2244"/>
                  </a:lnTo>
                  <a:lnTo>
                    <a:pt x="0" y="78"/>
                  </a:lnTo>
                  <a:lnTo>
                    <a:pt x="5" y="54"/>
                  </a:lnTo>
                  <a:lnTo>
                    <a:pt x="15" y="32"/>
                  </a:lnTo>
                  <a:lnTo>
                    <a:pt x="32" y="14"/>
                  </a:lnTo>
                  <a:lnTo>
                    <a:pt x="54" y="4"/>
                  </a:lnTo>
                  <a:lnTo>
                    <a:pt x="79"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grpSp>
      <p:grpSp>
        <p:nvGrpSpPr>
          <p:cNvPr id="13" name="Group 4"/>
          <p:cNvGrpSpPr>
            <a:grpSpLocks noChangeAspect="1"/>
          </p:cNvGrpSpPr>
          <p:nvPr/>
        </p:nvGrpSpPr>
        <p:grpSpPr bwMode="auto">
          <a:xfrm>
            <a:off x="3332479" y="3453042"/>
            <a:ext cx="476186" cy="499412"/>
            <a:chOff x="1772" y="251"/>
            <a:chExt cx="205" cy="215"/>
          </a:xfrm>
          <a:solidFill>
            <a:schemeClr val="accent1"/>
          </a:solidFill>
        </p:grpSpPr>
        <p:sp>
          <p:nvSpPr>
            <p:cNvPr id="14" name="Freeform 6"/>
            <p:cNvSpPr/>
            <p:nvPr/>
          </p:nvSpPr>
          <p:spPr bwMode="auto">
            <a:xfrm>
              <a:off x="1772" y="403"/>
              <a:ext cx="49" cy="63"/>
            </a:xfrm>
            <a:custGeom>
              <a:avLst/>
              <a:gdLst>
                <a:gd name="T0" fmla="*/ 146 w 733"/>
                <a:gd name="T1" fmla="*/ 0 h 954"/>
                <a:gd name="T2" fmla="*/ 586 w 733"/>
                <a:gd name="T3" fmla="*/ 0 h 954"/>
                <a:gd name="T4" fmla="*/ 617 w 733"/>
                <a:gd name="T5" fmla="*/ 3 h 954"/>
                <a:gd name="T6" fmla="*/ 644 w 733"/>
                <a:gd name="T7" fmla="*/ 12 h 954"/>
                <a:gd name="T8" fmla="*/ 669 w 733"/>
                <a:gd name="T9" fmla="*/ 25 h 954"/>
                <a:gd name="T10" fmla="*/ 691 w 733"/>
                <a:gd name="T11" fmla="*/ 44 h 954"/>
                <a:gd name="T12" fmla="*/ 708 w 733"/>
                <a:gd name="T13" fmla="*/ 65 h 954"/>
                <a:gd name="T14" fmla="*/ 722 w 733"/>
                <a:gd name="T15" fmla="*/ 90 h 954"/>
                <a:gd name="T16" fmla="*/ 730 w 733"/>
                <a:gd name="T17" fmla="*/ 118 h 954"/>
                <a:gd name="T18" fmla="*/ 733 w 733"/>
                <a:gd name="T19" fmla="*/ 147 h 954"/>
                <a:gd name="T20" fmla="*/ 733 w 733"/>
                <a:gd name="T21" fmla="*/ 807 h 954"/>
                <a:gd name="T22" fmla="*/ 730 w 733"/>
                <a:gd name="T23" fmla="*/ 836 h 954"/>
                <a:gd name="T24" fmla="*/ 722 w 733"/>
                <a:gd name="T25" fmla="*/ 864 h 954"/>
                <a:gd name="T26" fmla="*/ 708 w 733"/>
                <a:gd name="T27" fmla="*/ 889 h 954"/>
                <a:gd name="T28" fmla="*/ 691 w 733"/>
                <a:gd name="T29" fmla="*/ 910 h 954"/>
                <a:gd name="T30" fmla="*/ 669 w 733"/>
                <a:gd name="T31" fmla="*/ 929 h 954"/>
                <a:gd name="T32" fmla="*/ 644 w 733"/>
                <a:gd name="T33" fmla="*/ 942 h 954"/>
                <a:gd name="T34" fmla="*/ 617 w 733"/>
                <a:gd name="T35" fmla="*/ 951 h 954"/>
                <a:gd name="T36" fmla="*/ 586 w 733"/>
                <a:gd name="T37" fmla="*/ 954 h 954"/>
                <a:gd name="T38" fmla="*/ 146 w 733"/>
                <a:gd name="T39" fmla="*/ 954 h 954"/>
                <a:gd name="T40" fmla="*/ 117 w 733"/>
                <a:gd name="T41" fmla="*/ 951 h 954"/>
                <a:gd name="T42" fmla="*/ 89 w 733"/>
                <a:gd name="T43" fmla="*/ 942 h 954"/>
                <a:gd name="T44" fmla="*/ 65 w 733"/>
                <a:gd name="T45" fmla="*/ 929 h 954"/>
                <a:gd name="T46" fmla="*/ 43 w 733"/>
                <a:gd name="T47" fmla="*/ 910 h 954"/>
                <a:gd name="T48" fmla="*/ 25 w 733"/>
                <a:gd name="T49" fmla="*/ 889 h 954"/>
                <a:gd name="T50" fmla="*/ 11 w 733"/>
                <a:gd name="T51" fmla="*/ 864 h 954"/>
                <a:gd name="T52" fmla="*/ 3 w 733"/>
                <a:gd name="T53" fmla="*/ 836 h 954"/>
                <a:gd name="T54" fmla="*/ 0 w 733"/>
                <a:gd name="T55" fmla="*/ 807 h 954"/>
                <a:gd name="T56" fmla="*/ 0 w 733"/>
                <a:gd name="T57" fmla="*/ 147 h 954"/>
                <a:gd name="T58" fmla="*/ 3 w 733"/>
                <a:gd name="T59" fmla="*/ 118 h 954"/>
                <a:gd name="T60" fmla="*/ 11 w 733"/>
                <a:gd name="T61" fmla="*/ 90 h 954"/>
                <a:gd name="T62" fmla="*/ 25 w 733"/>
                <a:gd name="T63" fmla="*/ 65 h 954"/>
                <a:gd name="T64" fmla="*/ 43 w 733"/>
                <a:gd name="T65" fmla="*/ 44 h 954"/>
                <a:gd name="T66" fmla="*/ 65 w 733"/>
                <a:gd name="T67" fmla="*/ 25 h 954"/>
                <a:gd name="T68" fmla="*/ 89 w 733"/>
                <a:gd name="T69" fmla="*/ 12 h 954"/>
                <a:gd name="T70" fmla="*/ 117 w 733"/>
                <a:gd name="T71" fmla="*/ 3 h 954"/>
                <a:gd name="T72" fmla="*/ 146 w 733"/>
                <a:gd name="T7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954">
                  <a:moveTo>
                    <a:pt x="146" y="0"/>
                  </a:moveTo>
                  <a:lnTo>
                    <a:pt x="586" y="0"/>
                  </a:lnTo>
                  <a:lnTo>
                    <a:pt x="617" y="3"/>
                  </a:lnTo>
                  <a:lnTo>
                    <a:pt x="644" y="12"/>
                  </a:lnTo>
                  <a:lnTo>
                    <a:pt x="669" y="25"/>
                  </a:lnTo>
                  <a:lnTo>
                    <a:pt x="691" y="44"/>
                  </a:lnTo>
                  <a:lnTo>
                    <a:pt x="708" y="65"/>
                  </a:lnTo>
                  <a:lnTo>
                    <a:pt x="722" y="90"/>
                  </a:lnTo>
                  <a:lnTo>
                    <a:pt x="730" y="118"/>
                  </a:lnTo>
                  <a:lnTo>
                    <a:pt x="733" y="147"/>
                  </a:lnTo>
                  <a:lnTo>
                    <a:pt x="733" y="807"/>
                  </a:lnTo>
                  <a:lnTo>
                    <a:pt x="730" y="836"/>
                  </a:lnTo>
                  <a:lnTo>
                    <a:pt x="722" y="864"/>
                  </a:lnTo>
                  <a:lnTo>
                    <a:pt x="708" y="889"/>
                  </a:lnTo>
                  <a:lnTo>
                    <a:pt x="691" y="910"/>
                  </a:lnTo>
                  <a:lnTo>
                    <a:pt x="669" y="929"/>
                  </a:lnTo>
                  <a:lnTo>
                    <a:pt x="644" y="942"/>
                  </a:lnTo>
                  <a:lnTo>
                    <a:pt x="617" y="951"/>
                  </a:lnTo>
                  <a:lnTo>
                    <a:pt x="586" y="954"/>
                  </a:lnTo>
                  <a:lnTo>
                    <a:pt x="146" y="954"/>
                  </a:lnTo>
                  <a:lnTo>
                    <a:pt x="117" y="951"/>
                  </a:lnTo>
                  <a:lnTo>
                    <a:pt x="89" y="942"/>
                  </a:lnTo>
                  <a:lnTo>
                    <a:pt x="65" y="929"/>
                  </a:lnTo>
                  <a:lnTo>
                    <a:pt x="43" y="910"/>
                  </a:lnTo>
                  <a:lnTo>
                    <a:pt x="25" y="889"/>
                  </a:lnTo>
                  <a:lnTo>
                    <a:pt x="11" y="864"/>
                  </a:lnTo>
                  <a:lnTo>
                    <a:pt x="3" y="836"/>
                  </a:lnTo>
                  <a:lnTo>
                    <a:pt x="0" y="807"/>
                  </a:lnTo>
                  <a:lnTo>
                    <a:pt x="0" y="147"/>
                  </a:lnTo>
                  <a:lnTo>
                    <a:pt x="3" y="118"/>
                  </a:lnTo>
                  <a:lnTo>
                    <a:pt x="11" y="90"/>
                  </a:lnTo>
                  <a:lnTo>
                    <a:pt x="25" y="65"/>
                  </a:lnTo>
                  <a:lnTo>
                    <a:pt x="43" y="44"/>
                  </a:lnTo>
                  <a:lnTo>
                    <a:pt x="65" y="25"/>
                  </a:lnTo>
                  <a:lnTo>
                    <a:pt x="89" y="12"/>
                  </a:lnTo>
                  <a:lnTo>
                    <a:pt x="117" y="3"/>
                  </a:lnTo>
                  <a:lnTo>
                    <a:pt x="146"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5" name="Freeform 7"/>
            <p:cNvSpPr/>
            <p:nvPr/>
          </p:nvSpPr>
          <p:spPr bwMode="auto">
            <a:xfrm>
              <a:off x="1848" y="369"/>
              <a:ext cx="49" cy="97"/>
            </a:xfrm>
            <a:custGeom>
              <a:avLst/>
              <a:gdLst>
                <a:gd name="T0" fmla="*/ 147 w 734"/>
                <a:gd name="T1" fmla="*/ 0 h 1467"/>
                <a:gd name="T2" fmla="*/ 588 w 734"/>
                <a:gd name="T3" fmla="*/ 0 h 1467"/>
                <a:gd name="T4" fmla="*/ 617 w 734"/>
                <a:gd name="T5" fmla="*/ 3 h 1467"/>
                <a:gd name="T6" fmla="*/ 644 w 734"/>
                <a:gd name="T7" fmla="*/ 12 h 1467"/>
                <a:gd name="T8" fmla="*/ 670 w 734"/>
                <a:gd name="T9" fmla="*/ 25 h 1467"/>
                <a:gd name="T10" fmla="*/ 691 w 734"/>
                <a:gd name="T11" fmla="*/ 44 h 1467"/>
                <a:gd name="T12" fmla="*/ 709 w 734"/>
                <a:gd name="T13" fmla="*/ 65 h 1467"/>
                <a:gd name="T14" fmla="*/ 722 w 734"/>
                <a:gd name="T15" fmla="*/ 90 h 1467"/>
                <a:gd name="T16" fmla="*/ 731 w 734"/>
                <a:gd name="T17" fmla="*/ 118 h 1467"/>
                <a:gd name="T18" fmla="*/ 734 w 734"/>
                <a:gd name="T19" fmla="*/ 147 h 1467"/>
                <a:gd name="T20" fmla="*/ 734 w 734"/>
                <a:gd name="T21" fmla="*/ 1320 h 1467"/>
                <a:gd name="T22" fmla="*/ 731 w 734"/>
                <a:gd name="T23" fmla="*/ 1349 h 1467"/>
                <a:gd name="T24" fmla="*/ 722 w 734"/>
                <a:gd name="T25" fmla="*/ 1377 h 1467"/>
                <a:gd name="T26" fmla="*/ 709 w 734"/>
                <a:gd name="T27" fmla="*/ 1402 h 1467"/>
                <a:gd name="T28" fmla="*/ 691 w 734"/>
                <a:gd name="T29" fmla="*/ 1423 h 1467"/>
                <a:gd name="T30" fmla="*/ 670 w 734"/>
                <a:gd name="T31" fmla="*/ 1442 h 1467"/>
                <a:gd name="T32" fmla="*/ 644 w 734"/>
                <a:gd name="T33" fmla="*/ 1455 h 1467"/>
                <a:gd name="T34" fmla="*/ 617 w 734"/>
                <a:gd name="T35" fmla="*/ 1464 h 1467"/>
                <a:gd name="T36" fmla="*/ 588 w 734"/>
                <a:gd name="T37" fmla="*/ 1467 h 1467"/>
                <a:gd name="T38" fmla="*/ 147 w 734"/>
                <a:gd name="T39" fmla="*/ 1467 h 1467"/>
                <a:gd name="T40" fmla="*/ 118 w 734"/>
                <a:gd name="T41" fmla="*/ 1464 h 1467"/>
                <a:gd name="T42" fmla="*/ 90 w 734"/>
                <a:gd name="T43" fmla="*/ 1455 h 1467"/>
                <a:gd name="T44" fmla="*/ 65 w 734"/>
                <a:gd name="T45" fmla="*/ 1442 h 1467"/>
                <a:gd name="T46" fmla="*/ 44 w 734"/>
                <a:gd name="T47" fmla="*/ 1423 h 1467"/>
                <a:gd name="T48" fmla="*/ 26 w 734"/>
                <a:gd name="T49" fmla="*/ 1402 h 1467"/>
                <a:gd name="T50" fmla="*/ 12 w 734"/>
                <a:gd name="T51" fmla="*/ 1377 h 1467"/>
                <a:gd name="T52" fmla="*/ 3 w 734"/>
                <a:gd name="T53" fmla="*/ 1349 h 1467"/>
                <a:gd name="T54" fmla="*/ 0 w 734"/>
                <a:gd name="T55" fmla="*/ 1320 h 1467"/>
                <a:gd name="T56" fmla="*/ 0 w 734"/>
                <a:gd name="T57" fmla="*/ 147 h 1467"/>
                <a:gd name="T58" fmla="*/ 3 w 734"/>
                <a:gd name="T59" fmla="*/ 118 h 1467"/>
                <a:gd name="T60" fmla="*/ 12 w 734"/>
                <a:gd name="T61" fmla="*/ 90 h 1467"/>
                <a:gd name="T62" fmla="*/ 26 w 734"/>
                <a:gd name="T63" fmla="*/ 65 h 1467"/>
                <a:gd name="T64" fmla="*/ 44 w 734"/>
                <a:gd name="T65" fmla="*/ 44 h 1467"/>
                <a:gd name="T66" fmla="*/ 65 w 734"/>
                <a:gd name="T67" fmla="*/ 25 h 1467"/>
                <a:gd name="T68" fmla="*/ 90 w 734"/>
                <a:gd name="T69" fmla="*/ 12 h 1467"/>
                <a:gd name="T70" fmla="*/ 118 w 734"/>
                <a:gd name="T71" fmla="*/ 3 h 1467"/>
                <a:gd name="T72" fmla="*/ 147 w 734"/>
                <a:gd name="T73"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1467">
                  <a:moveTo>
                    <a:pt x="147" y="0"/>
                  </a:moveTo>
                  <a:lnTo>
                    <a:pt x="588" y="0"/>
                  </a:lnTo>
                  <a:lnTo>
                    <a:pt x="617" y="3"/>
                  </a:lnTo>
                  <a:lnTo>
                    <a:pt x="644" y="12"/>
                  </a:lnTo>
                  <a:lnTo>
                    <a:pt x="670" y="25"/>
                  </a:lnTo>
                  <a:lnTo>
                    <a:pt x="691" y="44"/>
                  </a:lnTo>
                  <a:lnTo>
                    <a:pt x="709" y="65"/>
                  </a:lnTo>
                  <a:lnTo>
                    <a:pt x="722" y="90"/>
                  </a:lnTo>
                  <a:lnTo>
                    <a:pt x="731" y="118"/>
                  </a:lnTo>
                  <a:lnTo>
                    <a:pt x="734" y="147"/>
                  </a:lnTo>
                  <a:lnTo>
                    <a:pt x="734" y="1320"/>
                  </a:lnTo>
                  <a:lnTo>
                    <a:pt x="731" y="1349"/>
                  </a:lnTo>
                  <a:lnTo>
                    <a:pt x="722" y="1377"/>
                  </a:lnTo>
                  <a:lnTo>
                    <a:pt x="709" y="1402"/>
                  </a:lnTo>
                  <a:lnTo>
                    <a:pt x="691" y="1423"/>
                  </a:lnTo>
                  <a:lnTo>
                    <a:pt x="670" y="1442"/>
                  </a:lnTo>
                  <a:lnTo>
                    <a:pt x="644" y="1455"/>
                  </a:lnTo>
                  <a:lnTo>
                    <a:pt x="617" y="1464"/>
                  </a:lnTo>
                  <a:lnTo>
                    <a:pt x="588" y="1467"/>
                  </a:lnTo>
                  <a:lnTo>
                    <a:pt x="147" y="1467"/>
                  </a:lnTo>
                  <a:lnTo>
                    <a:pt x="118" y="1464"/>
                  </a:lnTo>
                  <a:lnTo>
                    <a:pt x="90" y="1455"/>
                  </a:lnTo>
                  <a:lnTo>
                    <a:pt x="65" y="1442"/>
                  </a:lnTo>
                  <a:lnTo>
                    <a:pt x="44" y="1423"/>
                  </a:lnTo>
                  <a:lnTo>
                    <a:pt x="26" y="1402"/>
                  </a:lnTo>
                  <a:lnTo>
                    <a:pt x="12" y="1377"/>
                  </a:lnTo>
                  <a:lnTo>
                    <a:pt x="3" y="1349"/>
                  </a:lnTo>
                  <a:lnTo>
                    <a:pt x="0" y="1320"/>
                  </a:lnTo>
                  <a:lnTo>
                    <a:pt x="0" y="147"/>
                  </a:lnTo>
                  <a:lnTo>
                    <a:pt x="3" y="118"/>
                  </a:lnTo>
                  <a:lnTo>
                    <a:pt x="12" y="90"/>
                  </a:lnTo>
                  <a:lnTo>
                    <a:pt x="26" y="65"/>
                  </a:lnTo>
                  <a:lnTo>
                    <a:pt x="44" y="44"/>
                  </a:lnTo>
                  <a:lnTo>
                    <a:pt x="65" y="25"/>
                  </a:lnTo>
                  <a:lnTo>
                    <a:pt x="90" y="12"/>
                  </a:lnTo>
                  <a:lnTo>
                    <a:pt x="118" y="3"/>
                  </a:lnTo>
                  <a:lnTo>
                    <a:pt x="14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6" name="Freeform 8"/>
            <p:cNvSpPr/>
            <p:nvPr/>
          </p:nvSpPr>
          <p:spPr bwMode="auto">
            <a:xfrm>
              <a:off x="1924" y="329"/>
              <a:ext cx="49" cy="137"/>
            </a:xfrm>
            <a:custGeom>
              <a:avLst/>
              <a:gdLst>
                <a:gd name="T0" fmla="*/ 146 w 734"/>
                <a:gd name="T1" fmla="*/ 0 h 2053"/>
                <a:gd name="T2" fmla="*/ 587 w 734"/>
                <a:gd name="T3" fmla="*/ 0 h 2053"/>
                <a:gd name="T4" fmla="*/ 616 w 734"/>
                <a:gd name="T5" fmla="*/ 3 h 2053"/>
                <a:gd name="T6" fmla="*/ 644 w 734"/>
                <a:gd name="T7" fmla="*/ 11 h 2053"/>
                <a:gd name="T8" fmla="*/ 669 w 734"/>
                <a:gd name="T9" fmla="*/ 25 h 2053"/>
                <a:gd name="T10" fmla="*/ 690 w 734"/>
                <a:gd name="T11" fmla="*/ 43 h 2053"/>
                <a:gd name="T12" fmla="*/ 708 w 734"/>
                <a:gd name="T13" fmla="*/ 65 h 2053"/>
                <a:gd name="T14" fmla="*/ 722 w 734"/>
                <a:gd name="T15" fmla="*/ 89 h 2053"/>
                <a:gd name="T16" fmla="*/ 731 w 734"/>
                <a:gd name="T17" fmla="*/ 117 h 2053"/>
                <a:gd name="T18" fmla="*/ 734 w 734"/>
                <a:gd name="T19" fmla="*/ 146 h 2053"/>
                <a:gd name="T20" fmla="*/ 734 w 734"/>
                <a:gd name="T21" fmla="*/ 1906 h 2053"/>
                <a:gd name="T22" fmla="*/ 731 w 734"/>
                <a:gd name="T23" fmla="*/ 1935 h 2053"/>
                <a:gd name="T24" fmla="*/ 722 w 734"/>
                <a:gd name="T25" fmla="*/ 1963 h 2053"/>
                <a:gd name="T26" fmla="*/ 708 w 734"/>
                <a:gd name="T27" fmla="*/ 1988 h 2053"/>
                <a:gd name="T28" fmla="*/ 690 w 734"/>
                <a:gd name="T29" fmla="*/ 2009 h 2053"/>
                <a:gd name="T30" fmla="*/ 669 w 734"/>
                <a:gd name="T31" fmla="*/ 2028 h 2053"/>
                <a:gd name="T32" fmla="*/ 644 w 734"/>
                <a:gd name="T33" fmla="*/ 2041 h 2053"/>
                <a:gd name="T34" fmla="*/ 616 w 734"/>
                <a:gd name="T35" fmla="*/ 2050 h 2053"/>
                <a:gd name="T36" fmla="*/ 587 w 734"/>
                <a:gd name="T37" fmla="*/ 2053 h 2053"/>
                <a:gd name="T38" fmla="*/ 146 w 734"/>
                <a:gd name="T39" fmla="*/ 2053 h 2053"/>
                <a:gd name="T40" fmla="*/ 117 w 734"/>
                <a:gd name="T41" fmla="*/ 2050 h 2053"/>
                <a:gd name="T42" fmla="*/ 90 w 734"/>
                <a:gd name="T43" fmla="*/ 2041 h 2053"/>
                <a:gd name="T44" fmla="*/ 64 w 734"/>
                <a:gd name="T45" fmla="*/ 2028 h 2053"/>
                <a:gd name="T46" fmla="*/ 43 w 734"/>
                <a:gd name="T47" fmla="*/ 2009 h 2053"/>
                <a:gd name="T48" fmla="*/ 25 w 734"/>
                <a:gd name="T49" fmla="*/ 1988 h 2053"/>
                <a:gd name="T50" fmla="*/ 12 w 734"/>
                <a:gd name="T51" fmla="*/ 1963 h 2053"/>
                <a:gd name="T52" fmla="*/ 3 w 734"/>
                <a:gd name="T53" fmla="*/ 1935 h 2053"/>
                <a:gd name="T54" fmla="*/ 0 w 734"/>
                <a:gd name="T55" fmla="*/ 1906 h 2053"/>
                <a:gd name="T56" fmla="*/ 0 w 734"/>
                <a:gd name="T57" fmla="*/ 146 h 2053"/>
                <a:gd name="T58" fmla="*/ 3 w 734"/>
                <a:gd name="T59" fmla="*/ 117 h 2053"/>
                <a:gd name="T60" fmla="*/ 12 w 734"/>
                <a:gd name="T61" fmla="*/ 89 h 2053"/>
                <a:gd name="T62" fmla="*/ 25 w 734"/>
                <a:gd name="T63" fmla="*/ 65 h 2053"/>
                <a:gd name="T64" fmla="*/ 43 w 734"/>
                <a:gd name="T65" fmla="*/ 43 h 2053"/>
                <a:gd name="T66" fmla="*/ 64 w 734"/>
                <a:gd name="T67" fmla="*/ 25 h 2053"/>
                <a:gd name="T68" fmla="*/ 90 w 734"/>
                <a:gd name="T69" fmla="*/ 11 h 2053"/>
                <a:gd name="T70" fmla="*/ 117 w 734"/>
                <a:gd name="T71" fmla="*/ 3 h 2053"/>
                <a:gd name="T72" fmla="*/ 146 w 734"/>
                <a:gd name="T73"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2053">
                  <a:moveTo>
                    <a:pt x="146" y="0"/>
                  </a:moveTo>
                  <a:lnTo>
                    <a:pt x="587" y="0"/>
                  </a:lnTo>
                  <a:lnTo>
                    <a:pt x="616" y="3"/>
                  </a:lnTo>
                  <a:lnTo>
                    <a:pt x="644" y="11"/>
                  </a:lnTo>
                  <a:lnTo>
                    <a:pt x="669" y="25"/>
                  </a:lnTo>
                  <a:lnTo>
                    <a:pt x="690" y="43"/>
                  </a:lnTo>
                  <a:lnTo>
                    <a:pt x="708" y="65"/>
                  </a:lnTo>
                  <a:lnTo>
                    <a:pt x="722" y="89"/>
                  </a:lnTo>
                  <a:lnTo>
                    <a:pt x="731" y="117"/>
                  </a:lnTo>
                  <a:lnTo>
                    <a:pt x="734" y="146"/>
                  </a:lnTo>
                  <a:lnTo>
                    <a:pt x="734" y="1906"/>
                  </a:lnTo>
                  <a:lnTo>
                    <a:pt x="731" y="1935"/>
                  </a:lnTo>
                  <a:lnTo>
                    <a:pt x="722" y="1963"/>
                  </a:lnTo>
                  <a:lnTo>
                    <a:pt x="708" y="1988"/>
                  </a:lnTo>
                  <a:lnTo>
                    <a:pt x="690" y="2009"/>
                  </a:lnTo>
                  <a:lnTo>
                    <a:pt x="669" y="2028"/>
                  </a:lnTo>
                  <a:lnTo>
                    <a:pt x="644" y="2041"/>
                  </a:lnTo>
                  <a:lnTo>
                    <a:pt x="616" y="2050"/>
                  </a:lnTo>
                  <a:lnTo>
                    <a:pt x="587" y="2053"/>
                  </a:lnTo>
                  <a:lnTo>
                    <a:pt x="146" y="2053"/>
                  </a:lnTo>
                  <a:lnTo>
                    <a:pt x="117" y="2050"/>
                  </a:lnTo>
                  <a:lnTo>
                    <a:pt x="90" y="2041"/>
                  </a:lnTo>
                  <a:lnTo>
                    <a:pt x="64" y="2028"/>
                  </a:lnTo>
                  <a:lnTo>
                    <a:pt x="43" y="2009"/>
                  </a:lnTo>
                  <a:lnTo>
                    <a:pt x="25" y="1988"/>
                  </a:lnTo>
                  <a:lnTo>
                    <a:pt x="12" y="1963"/>
                  </a:lnTo>
                  <a:lnTo>
                    <a:pt x="3" y="1935"/>
                  </a:lnTo>
                  <a:lnTo>
                    <a:pt x="0" y="1906"/>
                  </a:lnTo>
                  <a:lnTo>
                    <a:pt x="0" y="146"/>
                  </a:lnTo>
                  <a:lnTo>
                    <a:pt x="3" y="117"/>
                  </a:lnTo>
                  <a:lnTo>
                    <a:pt x="12" y="89"/>
                  </a:lnTo>
                  <a:lnTo>
                    <a:pt x="25" y="65"/>
                  </a:lnTo>
                  <a:lnTo>
                    <a:pt x="43" y="43"/>
                  </a:lnTo>
                  <a:lnTo>
                    <a:pt x="64" y="25"/>
                  </a:lnTo>
                  <a:lnTo>
                    <a:pt x="90" y="11"/>
                  </a:lnTo>
                  <a:lnTo>
                    <a:pt x="117" y="3"/>
                  </a:lnTo>
                  <a:lnTo>
                    <a:pt x="146"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7" name="Freeform 9"/>
            <p:cNvSpPr/>
            <p:nvPr/>
          </p:nvSpPr>
          <p:spPr bwMode="auto">
            <a:xfrm>
              <a:off x="1941" y="251"/>
              <a:ext cx="14" cy="14"/>
            </a:xfrm>
            <a:custGeom>
              <a:avLst/>
              <a:gdLst>
                <a:gd name="T0" fmla="*/ 105 w 209"/>
                <a:gd name="T1" fmla="*/ 0 h 209"/>
                <a:gd name="T2" fmla="*/ 105 w 209"/>
                <a:gd name="T3" fmla="*/ 0 h 209"/>
                <a:gd name="T4" fmla="*/ 129 w 209"/>
                <a:gd name="T5" fmla="*/ 4 h 209"/>
                <a:gd name="T6" fmla="*/ 150 w 209"/>
                <a:gd name="T7" fmla="*/ 11 h 209"/>
                <a:gd name="T8" fmla="*/ 171 w 209"/>
                <a:gd name="T9" fmla="*/ 23 h 209"/>
                <a:gd name="T10" fmla="*/ 187 w 209"/>
                <a:gd name="T11" fmla="*/ 39 h 209"/>
                <a:gd name="T12" fmla="*/ 199 w 209"/>
                <a:gd name="T13" fmla="*/ 59 h 209"/>
                <a:gd name="T14" fmla="*/ 207 w 209"/>
                <a:gd name="T15" fmla="*/ 81 h 209"/>
                <a:gd name="T16" fmla="*/ 209 w 209"/>
                <a:gd name="T17" fmla="*/ 105 h 209"/>
                <a:gd name="T18" fmla="*/ 207 w 209"/>
                <a:gd name="T19" fmla="*/ 129 h 209"/>
                <a:gd name="T20" fmla="*/ 199 w 209"/>
                <a:gd name="T21" fmla="*/ 150 h 209"/>
                <a:gd name="T22" fmla="*/ 187 w 209"/>
                <a:gd name="T23" fmla="*/ 170 h 209"/>
                <a:gd name="T24" fmla="*/ 171 w 209"/>
                <a:gd name="T25" fmla="*/ 186 h 209"/>
                <a:gd name="T26" fmla="*/ 150 w 209"/>
                <a:gd name="T27" fmla="*/ 198 h 209"/>
                <a:gd name="T28" fmla="*/ 129 w 209"/>
                <a:gd name="T29" fmla="*/ 206 h 209"/>
                <a:gd name="T30" fmla="*/ 105 w 209"/>
                <a:gd name="T31" fmla="*/ 209 h 209"/>
                <a:gd name="T32" fmla="*/ 81 w 209"/>
                <a:gd name="T33" fmla="*/ 206 h 209"/>
                <a:gd name="T34" fmla="*/ 59 w 209"/>
                <a:gd name="T35" fmla="*/ 198 h 209"/>
                <a:gd name="T36" fmla="*/ 40 w 209"/>
                <a:gd name="T37" fmla="*/ 186 h 209"/>
                <a:gd name="T38" fmla="*/ 23 w 209"/>
                <a:gd name="T39" fmla="*/ 170 h 209"/>
                <a:gd name="T40" fmla="*/ 11 w 209"/>
                <a:gd name="T41" fmla="*/ 150 h 209"/>
                <a:gd name="T42" fmla="*/ 3 w 209"/>
                <a:gd name="T43" fmla="*/ 129 h 209"/>
                <a:gd name="T44" fmla="*/ 0 w 209"/>
                <a:gd name="T45" fmla="*/ 105 h 209"/>
                <a:gd name="T46" fmla="*/ 3 w 209"/>
                <a:gd name="T47" fmla="*/ 81 h 209"/>
                <a:gd name="T48" fmla="*/ 11 w 209"/>
                <a:gd name="T49" fmla="*/ 59 h 209"/>
                <a:gd name="T50" fmla="*/ 23 w 209"/>
                <a:gd name="T51" fmla="*/ 39 h 209"/>
                <a:gd name="T52" fmla="*/ 40 w 209"/>
                <a:gd name="T53" fmla="*/ 23 h 209"/>
                <a:gd name="T54" fmla="*/ 59 w 209"/>
                <a:gd name="T55" fmla="*/ 11 h 209"/>
                <a:gd name="T56" fmla="*/ 81 w 209"/>
                <a:gd name="T57" fmla="*/ 4 h 209"/>
                <a:gd name="T58" fmla="*/ 105 w 209"/>
                <a:gd name="T5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9" h="209">
                  <a:moveTo>
                    <a:pt x="105" y="0"/>
                  </a:moveTo>
                  <a:lnTo>
                    <a:pt x="105" y="0"/>
                  </a:lnTo>
                  <a:lnTo>
                    <a:pt x="129" y="4"/>
                  </a:lnTo>
                  <a:lnTo>
                    <a:pt x="150" y="11"/>
                  </a:lnTo>
                  <a:lnTo>
                    <a:pt x="171" y="23"/>
                  </a:lnTo>
                  <a:lnTo>
                    <a:pt x="187" y="39"/>
                  </a:lnTo>
                  <a:lnTo>
                    <a:pt x="199" y="59"/>
                  </a:lnTo>
                  <a:lnTo>
                    <a:pt x="207" y="81"/>
                  </a:lnTo>
                  <a:lnTo>
                    <a:pt x="209" y="105"/>
                  </a:lnTo>
                  <a:lnTo>
                    <a:pt x="207" y="129"/>
                  </a:lnTo>
                  <a:lnTo>
                    <a:pt x="199" y="150"/>
                  </a:lnTo>
                  <a:lnTo>
                    <a:pt x="187" y="170"/>
                  </a:lnTo>
                  <a:lnTo>
                    <a:pt x="171" y="186"/>
                  </a:lnTo>
                  <a:lnTo>
                    <a:pt x="150" y="198"/>
                  </a:lnTo>
                  <a:lnTo>
                    <a:pt x="129" y="206"/>
                  </a:lnTo>
                  <a:lnTo>
                    <a:pt x="105" y="209"/>
                  </a:lnTo>
                  <a:lnTo>
                    <a:pt x="81" y="206"/>
                  </a:lnTo>
                  <a:lnTo>
                    <a:pt x="59" y="198"/>
                  </a:lnTo>
                  <a:lnTo>
                    <a:pt x="40" y="186"/>
                  </a:lnTo>
                  <a:lnTo>
                    <a:pt x="23" y="170"/>
                  </a:lnTo>
                  <a:lnTo>
                    <a:pt x="11" y="150"/>
                  </a:lnTo>
                  <a:lnTo>
                    <a:pt x="3" y="129"/>
                  </a:lnTo>
                  <a:lnTo>
                    <a:pt x="0" y="105"/>
                  </a:lnTo>
                  <a:lnTo>
                    <a:pt x="3" y="81"/>
                  </a:lnTo>
                  <a:lnTo>
                    <a:pt x="11" y="59"/>
                  </a:lnTo>
                  <a:lnTo>
                    <a:pt x="23" y="39"/>
                  </a:lnTo>
                  <a:lnTo>
                    <a:pt x="40" y="23"/>
                  </a:lnTo>
                  <a:lnTo>
                    <a:pt x="59" y="11"/>
                  </a:lnTo>
                  <a:lnTo>
                    <a:pt x="81" y="4"/>
                  </a:lnTo>
                  <a:lnTo>
                    <a:pt x="105"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18" name="Freeform 10"/>
            <p:cNvSpPr/>
            <p:nvPr/>
          </p:nvSpPr>
          <p:spPr bwMode="auto">
            <a:xfrm>
              <a:off x="1920" y="254"/>
              <a:ext cx="57" cy="69"/>
            </a:xfrm>
            <a:custGeom>
              <a:avLst/>
              <a:gdLst>
                <a:gd name="T0" fmla="*/ 802 w 853"/>
                <a:gd name="T1" fmla="*/ 0 h 1028"/>
                <a:gd name="T2" fmla="*/ 829 w 853"/>
                <a:gd name="T3" fmla="*/ 11 h 1028"/>
                <a:gd name="T4" fmla="*/ 849 w 853"/>
                <a:gd name="T5" fmla="*/ 37 h 1028"/>
                <a:gd name="T6" fmla="*/ 852 w 853"/>
                <a:gd name="T7" fmla="*/ 66 h 1028"/>
                <a:gd name="T8" fmla="*/ 841 w 853"/>
                <a:gd name="T9" fmla="*/ 94 h 1028"/>
                <a:gd name="T10" fmla="*/ 574 w 853"/>
                <a:gd name="T11" fmla="*/ 296 h 1028"/>
                <a:gd name="T12" fmla="*/ 540 w 853"/>
                <a:gd name="T13" fmla="*/ 308 h 1028"/>
                <a:gd name="T14" fmla="*/ 649 w 853"/>
                <a:gd name="T15" fmla="*/ 953 h 1028"/>
                <a:gd name="T16" fmla="*/ 649 w 853"/>
                <a:gd name="T17" fmla="*/ 983 h 1028"/>
                <a:gd name="T18" fmla="*/ 635 w 853"/>
                <a:gd name="T19" fmla="*/ 1010 h 1028"/>
                <a:gd name="T20" fmla="*/ 608 w 853"/>
                <a:gd name="T21" fmla="*/ 1026 h 1028"/>
                <a:gd name="T22" fmla="*/ 592 w 853"/>
                <a:gd name="T23" fmla="*/ 1028 h 1028"/>
                <a:gd name="T24" fmla="*/ 564 w 853"/>
                <a:gd name="T25" fmla="*/ 1020 h 1028"/>
                <a:gd name="T26" fmla="*/ 541 w 853"/>
                <a:gd name="T27" fmla="*/ 1000 h 1028"/>
                <a:gd name="T28" fmla="*/ 426 w 853"/>
                <a:gd name="T29" fmla="*/ 601 h 1028"/>
                <a:gd name="T30" fmla="*/ 310 w 853"/>
                <a:gd name="T31" fmla="*/ 1000 h 1028"/>
                <a:gd name="T32" fmla="*/ 289 w 853"/>
                <a:gd name="T33" fmla="*/ 1020 h 1028"/>
                <a:gd name="T34" fmla="*/ 259 w 853"/>
                <a:gd name="T35" fmla="*/ 1028 h 1028"/>
                <a:gd name="T36" fmla="*/ 243 w 853"/>
                <a:gd name="T37" fmla="*/ 1026 h 1028"/>
                <a:gd name="T38" fmla="*/ 217 w 853"/>
                <a:gd name="T39" fmla="*/ 1010 h 1028"/>
                <a:gd name="T40" fmla="*/ 202 w 853"/>
                <a:gd name="T41" fmla="*/ 983 h 1028"/>
                <a:gd name="T42" fmla="*/ 202 w 853"/>
                <a:gd name="T43" fmla="*/ 953 h 1028"/>
                <a:gd name="T44" fmla="*/ 311 w 853"/>
                <a:gd name="T45" fmla="*/ 307 h 1028"/>
                <a:gd name="T46" fmla="*/ 278 w 853"/>
                <a:gd name="T47" fmla="*/ 296 h 1028"/>
                <a:gd name="T48" fmla="*/ 12 w 853"/>
                <a:gd name="T49" fmla="*/ 94 h 1028"/>
                <a:gd name="T50" fmla="*/ 0 w 853"/>
                <a:gd name="T51" fmla="*/ 66 h 1028"/>
                <a:gd name="T52" fmla="*/ 3 w 853"/>
                <a:gd name="T53" fmla="*/ 37 h 1028"/>
                <a:gd name="T54" fmla="*/ 22 w 853"/>
                <a:gd name="T55" fmla="*/ 11 h 1028"/>
                <a:gd name="T56" fmla="*/ 49 w 853"/>
                <a:gd name="T57" fmla="*/ 0 h 1028"/>
                <a:gd name="T58" fmla="*/ 80 w 853"/>
                <a:gd name="T59" fmla="*/ 3 h 1028"/>
                <a:gd name="T60" fmla="*/ 332 w 853"/>
                <a:gd name="T61" fmla="*/ 190 h 1028"/>
                <a:gd name="T62" fmla="*/ 386 w 853"/>
                <a:gd name="T63" fmla="*/ 193 h 1028"/>
                <a:gd name="T64" fmla="*/ 411 w 853"/>
                <a:gd name="T65" fmla="*/ 208 h 1028"/>
                <a:gd name="T66" fmla="*/ 426 w 853"/>
                <a:gd name="T67" fmla="*/ 444 h 1028"/>
                <a:gd name="T68" fmla="*/ 441 w 853"/>
                <a:gd name="T69" fmla="*/ 208 h 1028"/>
                <a:gd name="T70" fmla="*/ 466 w 853"/>
                <a:gd name="T71" fmla="*/ 193 h 1028"/>
                <a:gd name="T72" fmla="*/ 519 w 853"/>
                <a:gd name="T73" fmla="*/ 190 h 1028"/>
                <a:gd name="T74" fmla="*/ 773 w 853"/>
                <a:gd name="T75" fmla="*/ 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028">
                  <a:moveTo>
                    <a:pt x="787" y="0"/>
                  </a:moveTo>
                  <a:lnTo>
                    <a:pt x="802" y="0"/>
                  </a:lnTo>
                  <a:lnTo>
                    <a:pt x="816" y="4"/>
                  </a:lnTo>
                  <a:lnTo>
                    <a:pt x="829" y="11"/>
                  </a:lnTo>
                  <a:lnTo>
                    <a:pt x="841" y="23"/>
                  </a:lnTo>
                  <a:lnTo>
                    <a:pt x="849" y="37"/>
                  </a:lnTo>
                  <a:lnTo>
                    <a:pt x="853" y="52"/>
                  </a:lnTo>
                  <a:lnTo>
                    <a:pt x="852" y="66"/>
                  </a:lnTo>
                  <a:lnTo>
                    <a:pt x="848" y="81"/>
                  </a:lnTo>
                  <a:lnTo>
                    <a:pt x="841" y="94"/>
                  </a:lnTo>
                  <a:lnTo>
                    <a:pt x="828" y="106"/>
                  </a:lnTo>
                  <a:lnTo>
                    <a:pt x="574" y="296"/>
                  </a:lnTo>
                  <a:lnTo>
                    <a:pt x="557" y="304"/>
                  </a:lnTo>
                  <a:lnTo>
                    <a:pt x="540" y="308"/>
                  </a:lnTo>
                  <a:lnTo>
                    <a:pt x="540" y="573"/>
                  </a:lnTo>
                  <a:lnTo>
                    <a:pt x="649" y="953"/>
                  </a:lnTo>
                  <a:lnTo>
                    <a:pt x="651" y="968"/>
                  </a:lnTo>
                  <a:lnTo>
                    <a:pt x="649" y="983"/>
                  </a:lnTo>
                  <a:lnTo>
                    <a:pt x="644" y="998"/>
                  </a:lnTo>
                  <a:lnTo>
                    <a:pt x="635" y="1010"/>
                  </a:lnTo>
                  <a:lnTo>
                    <a:pt x="622" y="1019"/>
                  </a:lnTo>
                  <a:lnTo>
                    <a:pt x="608" y="1026"/>
                  </a:lnTo>
                  <a:lnTo>
                    <a:pt x="600" y="1027"/>
                  </a:lnTo>
                  <a:lnTo>
                    <a:pt x="592" y="1028"/>
                  </a:lnTo>
                  <a:lnTo>
                    <a:pt x="577" y="1026"/>
                  </a:lnTo>
                  <a:lnTo>
                    <a:pt x="564" y="1020"/>
                  </a:lnTo>
                  <a:lnTo>
                    <a:pt x="551" y="1012"/>
                  </a:lnTo>
                  <a:lnTo>
                    <a:pt x="541" y="1000"/>
                  </a:lnTo>
                  <a:lnTo>
                    <a:pt x="535" y="985"/>
                  </a:lnTo>
                  <a:lnTo>
                    <a:pt x="426" y="601"/>
                  </a:lnTo>
                  <a:lnTo>
                    <a:pt x="316" y="985"/>
                  </a:lnTo>
                  <a:lnTo>
                    <a:pt x="310" y="1000"/>
                  </a:lnTo>
                  <a:lnTo>
                    <a:pt x="301" y="1012"/>
                  </a:lnTo>
                  <a:lnTo>
                    <a:pt x="289" y="1020"/>
                  </a:lnTo>
                  <a:lnTo>
                    <a:pt x="274" y="1026"/>
                  </a:lnTo>
                  <a:lnTo>
                    <a:pt x="259" y="1028"/>
                  </a:lnTo>
                  <a:lnTo>
                    <a:pt x="251" y="1027"/>
                  </a:lnTo>
                  <a:lnTo>
                    <a:pt x="243" y="1026"/>
                  </a:lnTo>
                  <a:lnTo>
                    <a:pt x="229" y="1019"/>
                  </a:lnTo>
                  <a:lnTo>
                    <a:pt x="217" y="1010"/>
                  </a:lnTo>
                  <a:lnTo>
                    <a:pt x="209" y="998"/>
                  </a:lnTo>
                  <a:lnTo>
                    <a:pt x="202" y="983"/>
                  </a:lnTo>
                  <a:lnTo>
                    <a:pt x="200" y="968"/>
                  </a:lnTo>
                  <a:lnTo>
                    <a:pt x="202" y="953"/>
                  </a:lnTo>
                  <a:lnTo>
                    <a:pt x="311" y="573"/>
                  </a:lnTo>
                  <a:lnTo>
                    <a:pt x="311" y="307"/>
                  </a:lnTo>
                  <a:lnTo>
                    <a:pt x="294" y="304"/>
                  </a:lnTo>
                  <a:lnTo>
                    <a:pt x="278" y="296"/>
                  </a:lnTo>
                  <a:lnTo>
                    <a:pt x="23" y="106"/>
                  </a:lnTo>
                  <a:lnTo>
                    <a:pt x="12" y="94"/>
                  </a:lnTo>
                  <a:lnTo>
                    <a:pt x="4" y="81"/>
                  </a:lnTo>
                  <a:lnTo>
                    <a:pt x="0" y="66"/>
                  </a:lnTo>
                  <a:lnTo>
                    <a:pt x="0" y="52"/>
                  </a:lnTo>
                  <a:lnTo>
                    <a:pt x="3" y="37"/>
                  </a:lnTo>
                  <a:lnTo>
                    <a:pt x="11" y="23"/>
                  </a:lnTo>
                  <a:lnTo>
                    <a:pt x="22" y="11"/>
                  </a:lnTo>
                  <a:lnTo>
                    <a:pt x="35" y="4"/>
                  </a:lnTo>
                  <a:lnTo>
                    <a:pt x="49" y="0"/>
                  </a:lnTo>
                  <a:lnTo>
                    <a:pt x="64" y="0"/>
                  </a:lnTo>
                  <a:lnTo>
                    <a:pt x="80" y="3"/>
                  </a:lnTo>
                  <a:lnTo>
                    <a:pt x="93" y="11"/>
                  </a:lnTo>
                  <a:lnTo>
                    <a:pt x="332" y="190"/>
                  </a:lnTo>
                  <a:lnTo>
                    <a:pt x="371" y="190"/>
                  </a:lnTo>
                  <a:lnTo>
                    <a:pt x="386" y="193"/>
                  </a:lnTo>
                  <a:lnTo>
                    <a:pt x="399" y="199"/>
                  </a:lnTo>
                  <a:lnTo>
                    <a:pt x="411" y="208"/>
                  </a:lnTo>
                  <a:lnTo>
                    <a:pt x="384" y="409"/>
                  </a:lnTo>
                  <a:lnTo>
                    <a:pt x="426" y="444"/>
                  </a:lnTo>
                  <a:lnTo>
                    <a:pt x="468" y="409"/>
                  </a:lnTo>
                  <a:lnTo>
                    <a:pt x="441" y="208"/>
                  </a:lnTo>
                  <a:lnTo>
                    <a:pt x="452" y="199"/>
                  </a:lnTo>
                  <a:lnTo>
                    <a:pt x="466" y="193"/>
                  </a:lnTo>
                  <a:lnTo>
                    <a:pt x="481" y="190"/>
                  </a:lnTo>
                  <a:lnTo>
                    <a:pt x="519" y="190"/>
                  </a:lnTo>
                  <a:lnTo>
                    <a:pt x="758" y="11"/>
                  </a:lnTo>
                  <a:lnTo>
                    <a:pt x="773" y="3"/>
                  </a:lnTo>
                  <a:lnTo>
                    <a:pt x="78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grpSp>
      <p:grpSp>
        <p:nvGrpSpPr>
          <p:cNvPr id="19" name="Group 4"/>
          <p:cNvGrpSpPr>
            <a:grpSpLocks noChangeAspect="1"/>
          </p:cNvGrpSpPr>
          <p:nvPr/>
        </p:nvGrpSpPr>
        <p:grpSpPr bwMode="auto">
          <a:xfrm>
            <a:off x="8865870" y="2292350"/>
            <a:ext cx="286385" cy="300990"/>
            <a:chOff x="1772" y="251"/>
            <a:chExt cx="205" cy="215"/>
          </a:xfrm>
          <a:solidFill>
            <a:schemeClr val="accent1"/>
          </a:solidFill>
        </p:grpSpPr>
        <p:sp>
          <p:nvSpPr>
            <p:cNvPr id="20" name="Freeform 6"/>
            <p:cNvSpPr/>
            <p:nvPr/>
          </p:nvSpPr>
          <p:spPr bwMode="auto">
            <a:xfrm>
              <a:off x="1772" y="403"/>
              <a:ext cx="49" cy="63"/>
            </a:xfrm>
            <a:custGeom>
              <a:avLst/>
              <a:gdLst>
                <a:gd name="T0" fmla="*/ 146 w 733"/>
                <a:gd name="T1" fmla="*/ 0 h 954"/>
                <a:gd name="T2" fmla="*/ 586 w 733"/>
                <a:gd name="T3" fmla="*/ 0 h 954"/>
                <a:gd name="T4" fmla="*/ 617 w 733"/>
                <a:gd name="T5" fmla="*/ 3 h 954"/>
                <a:gd name="T6" fmla="*/ 644 w 733"/>
                <a:gd name="T7" fmla="*/ 12 h 954"/>
                <a:gd name="T8" fmla="*/ 669 w 733"/>
                <a:gd name="T9" fmla="*/ 25 h 954"/>
                <a:gd name="T10" fmla="*/ 691 w 733"/>
                <a:gd name="T11" fmla="*/ 44 h 954"/>
                <a:gd name="T12" fmla="*/ 708 w 733"/>
                <a:gd name="T13" fmla="*/ 65 h 954"/>
                <a:gd name="T14" fmla="*/ 722 w 733"/>
                <a:gd name="T15" fmla="*/ 90 h 954"/>
                <a:gd name="T16" fmla="*/ 730 w 733"/>
                <a:gd name="T17" fmla="*/ 118 h 954"/>
                <a:gd name="T18" fmla="*/ 733 w 733"/>
                <a:gd name="T19" fmla="*/ 147 h 954"/>
                <a:gd name="T20" fmla="*/ 733 w 733"/>
                <a:gd name="T21" fmla="*/ 807 h 954"/>
                <a:gd name="T22" fmla="*/ 730 w 733"/>
                <a:gd name="T23" fmla="*/ 836 h 954"/>
                <a:gd name="T24" fmla="*/ 722 w 733"/>
                <a:gd name="T25" fmla="*/ 864 h 954"/>
                <a:gd name="T26" fmla="*/ 708 w 733"/>
                <a:gd name="T27" fmla="*/ 889 h 954"/>
                <a:gd name="T28" fmla="*/ 691 w 733"/>
                <a:gd name="T29" fmla="*/ 910 h 954"/>
                <a:gd name="T30" fmla="*/ 669 w 733"/>
                <a:gd name="T31" fmla="*/ 929 h 954"/>
                <a:gd name="T32" fmla="*/ 644 w 733"/>
                <a:gd name="T33" fmla="*/ 942 h 954"/>
                <a:gd name="T34" fmla="*/ 617 w 733"/>
                <a:gd name="T35" fmla="*/ 951 h 954"/>
                <a:gd name="T36" fmla="*/ 586 w 733"/>
                <a:gd name="T37" fmla="*/ 954 h 954"/>
                <a:gd name="T38" fmla="*/ 146 w 733"/>
                <a:gd name="T39" fmla="*/ 954 h 954"/>
                <a:gd name="T40" fmla="*/ 117 w 733"/>
                <a:gd name="T41" fmla="*/ 951 h 954"/>
                <a:gd name="T42" fmla="*/ 89 w 733"/>
                <a:gd name="T43" fmla="*/ 942 h 954"/>
                <a:gd name="T44" fmla="*/ 65 w 733"/>
                <a:gd name="T45" fmla="*/ 929 h 954"/>
                <a:gd name="T46" fmla="*/ 43 w 733"/>
                <a:gd name="T47" fmla="*/ 910 h 954"/>
                <a:gd name="T48" fmla="*/ 25 w 733"/>
                <a:gd name="T49" fmla="*/ 889 h 954"/>
                <a:gd name="T50" fmla="*/ 11 w 733"/>
                <a:gd name="T51" fmla="*/ 864 h 954"/>
                <a:gd name="T52" fmla="*/ 3 w 733"/>
                <a:gd name="T53" fmla="*/ 836 h 954"/>
                <a:gd name="T54" fmla="*/ 0 w 733"/>
                <a:gd name="T55" fmla="*/ 807 h 954"/>
                <a:gd name="T56" fmla="*/ 0 w 733"/>
                <a:gd name="T57" fmla="*/ 147 h 954"/>
                <a:gd name="T58" fmla="*/ 3 w 733"/>
                <a:gd name="T59" fmla="*/ 118 h 954"/>
                <a:gd name="T60" fmla="*/ 11 w 733"/>
                <a:gd name="T61" fmla="*/ 90 h 954"/>
                <a:gd name="T62" fmla="*/ 25 w 733"/>
                <a:gd name="T63" fmla="*/ 65 h 954"/>
                <a:gd name="T64" fmla="*/ 43 w 733"/>
                <a:gd name="T65" fmla="*/ 44 h 954"/>
                <a:gd name="T66" fmla="*/ 65 w 733"/>
                <a:gd name="T67" fmla="*/ 25 h 954"/>
                <a:gd name="T68" fmla="*/ 89 w 733"/>
                <a:gd name="T69" fmla="*/ 12 h 954"/>
                <a:gd name="T70" fmla="*/ 117 w 733"/>
                <a:gd name="T71" fmla="*/ 3 h 954"/>
                <a:gd name="T72" fmla="*/ 146 w 733"/>
                <a:gd name="T7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954">
                  <a:moveTo>
                    <a:pt x="146" y="0"/>
                  </a:moveTo>
                  <a:lnTo>
                    <a:pt x="586" y="0"/>
                  </a:lnTo>
                  <a:lnTo>
                    <a:pt x="617" y="3"/>
                  </a:lnTo>
                  <a:lnTo>
                    <a:pt x="644" y="12"/>
                  </a:lnTo>
                  <a:lnTo>
                    <a:pt x="669" y="25"/>
                  </a:lnTo>
                  <a:lnTo>
                    <a:pt x="691" y="44"/>
                  </a:lnTo>
                  <a:lnTo>
                    <a:pt x="708" y="65"/>
                  </a:lnTo>
                  <a:lnTo>
                    <a:pt x="722" y="90"/>
                  </a:lnTo>
                  <a:lnTo>
                    <a:pt x="730" y="118"/>
                  </a:lnTo>
                  <a:lnTo>
                    <a:pt x="733" y="147"/>
                  </a:lnTo>
                  <a:lnTo>
                    <a:pt x="733" y="807"/>
                  </a:lnTo>
                  <a:lnTo>
                    <a:pt x="730" y="836"/>
                  </a:lnTo>
                  <a:lnTo>
                    <a:pt x="722" y="864"/>
                  </a:lnTo>
                  <a:lnTo>
                    <a:pt x="708" y="889"/>
                  </a:lnTo>
                  <a:lnTo>
                    <a:pt x="691" y="910"/>
                  </a:lnTo>
                  <a:lnTo>
                    <a:pt x="669" y="929"/>
                  </a:lnTo>
                  <a:lnTo>
                    <a:pt x="644" y="942"/>
                  </a:lnTo>
                  <a:lnTo>
                    <a:pt x="617" y="951"/>
                  </a:lnTo>
                  <a:lnTo>
                    <a:pt x="586" y="954"/>
                  </a:lnTo>
                  <a:lnTo>
                    <a:pt x="146" y="954"/>
                  </a:lnTo>
                  <a:lnTo>
                    <a:pt x="117" y="951"/>
                  </a:lnTo>
                  <a:lnTo>
                    <a:pt x="89" y="942"/>
                  </a:lnTo>
                  <a:lnTo>
                    <a:pt x="65" y="929"/>
                  </a:lnTo>
                  <a:lnTo>
                    <a:pt x="43" y="910"/>
                  </a:lnTo>
                  <a:lnTo>
                    <a:pt x="25" y="889"/>
                  </a:lnTo>
                  <a:lnTo>
                    <a:pt x="11" y="864"/>
                  </a:lnTo>
                  <a:lnTo>
                    <a:pt x="3" y="836"/>
                  </a:lnTo>
                  <a:lnTo>
                    <a:pt x="0" y="807"/>
                  </a:lnTo>
                  <a:lnTo>
                    <a:pt x="0" y="147"/>
                  </a:lnTo>
                  <a:lnTo>
                    <a:pt x="3" y="118"/>
                  </a:lnTo>
                  <a:lnTo>
                    <a:pt x="11" y="90"/>
                  </a:lnTo>
                  <a:lnTo>
                    <a:pt x="25" y="65"/>
                  </a:lnTo>
                  <a:lnTo>
                    <a:pt x="43" y="44"/>
                  </a:lnTo>
                  <a:lnTo>
                    <a:pt x="65" y="25"/>
                  </a:lnTo>
                  <a:lnTo>
                    <a:pt x="89" y="12"/>
                  </a:lnTo>
                  <a:lnTo>
                    <a:pt x="117" y="3"/>
                  </a:lnTo>
                  <a:lnTo>
                    <a:pt x="146"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1" name="Freeform 7"/>
            <p:cNvSpPr/>
            <p:nvPr/>
          </p:nvSpPr>
          <p:spPr bwMode="auto">
            <a:xfrm>
              <a:off x="1848" y="369"/>
              <a:ext cx="49" cy="97"/>
            </a:xfrm>
            <a:custGeom>
              <a:avLst/>
              <a:gdLst>
                <a:gd name="T0" fmla="*/ 147 w 734"/>
                <a:gd name="T1" fmla="*/ 0 h 1467"/>
                <a:gd name="T2" fmla="*/ 588 w 734"/>
                <a:gd name="T3" fmla="*/ 0 h 1467"/>
                <a:gd name="T4" fmla="*/ 617 w 734"/>
                <a:gd name="T5" fmla="*/ 3 h 1467"/>
                <a:gd name="T6" fmla="*/ 644 w 734"/>
                <a:gd name="T7" fmla="*/ 12 h 1467"/>
                <a:gd name="T8" fmla="*/ 670 w 734"/>
                <a:gd name="T9" fmla="*/ 25 h 1467"/>
                <a:gd name="T10" fmla="*/ 691 w 734"/>
                <a:gd name="T11" fmla="*/ 44 h 1467"/>
                <a:gd name="T12" fmla="*/ 709 w 734"/>
                <a:gd name="T13" fmla="*/ 65 h 1467"/>
                <a:gd name="T14" fmla="*/ 722 w 734"/>
                <a:gd name="T15" fmla="*/ 90 h 1467"/>
                <a:gd name="T16" fmla="*/ 731 w 734"/>
                <a:gd name="T17" fmla="*/ 118 h 1467"/>
                <a:gd name="T18" fmla="*/ 734 w 734"/>
                <a:gd name="T19" fmla="*/ 147 h 1467"/>
                <a:gd name="T20" fmla="*/ 734 w 734"/>
                <a:gd name="T21" fmla="*/ 1320 h 1467"/>
                <a:gd name="T22" fmla="*/ 731 w 734"/>
                <a:gd name="T23" fmla="*/ 1349 h 1467"/>
                <a:gd name="T24" fmla="*/ 722 w 734"/>
                <a:gd name="T25" fmla="*/ 1377 h 1467"/>
                <a:gd name="T26" fmla="*/ 709 w 734"/>
                <a:gd name="T27" fmla="*/ 1402 h 1467"/>
                <a:gd name="T28" fmla="*/ 691 w 734"/>
                <a:gd name="T29" fmla="*/ 1423 h 1467"/>
                <a:gd name="T30" fmla="*/ 670 w 734"/>
                <a:gd name="T31" fmla="*/ 1442 h 1467"/>
                <a:gd name="T32" fmla="*/ 644 w 734"/>
                <a:gd name="T33" fmla="*/ 1455 h 1467"/>
                <a:gd name="T34" fmla="*/ 617 w 734"/>
                <a:gd name="T35" fmla="*/ 1464 h 1467"/>
                <a:gd name="T36" fmla="*/ 588 w 734"/>
                <a:gd name="T37" fmla="*/ 1467 h 1467"/>
                <a:gd name="T38" fmla="*/ 147 w 734"/>
                <a:gd name="T39" fmla="*/ 1467 h 1467"/>
                <a:gd name="T40" fmla="*/ 118 w 734"/>
                <a:gd name="T41" fmla="*/ 1464 h 1467"/>
                <a:gd name="T42" fmla="*/ 90 w 734"/>
                <a:gd name="T43" fmla="*/ 1455 h 1467"/>
                <a:gd name="T44" fmla="*/ 65 w 734"/>
                <a:gd name="T45" fmla="*/ 1442 h 1467"/>
                <a:gd name="T46" fmla="*/ 44 w 734"/>
                <a:gd name="T47" fmla="*/ 1423 h 1467"/>
                <a:gd name="T48" fmla="*/ 26 w 734"/>
                <a:gd name="T49" fmla="*/ 1402 h 1467"/>
                <a:gd name="T50" fmla="*/ 12 w 734"/>
                <a:gd name="T51" fmla="*/ 1377 h 1467"/>
                <a:gd name="T52" fmla="*/ 3 w 734"/>
                <a:gd name="T53" fmla="*/ 1349 h 1467"/>
                <a:gd name="T54" fmla="*/ 0 w 734"/>
                <a:gd name="T55" fmla="*/ 1320 h 1467"/>
                <a:gd name="T56" fmla="*/ 0 w 734"/>
                <a:gd name="T57" fmla="*/ 147 h 1467"/>
                <a:gd name="T58" fmla="*/ 3 w 734"/>
                <a:gd name="T59" fmla="*/ 118 h 1467"/>
                <a:gd name="T60" fmla="*/ 12 w 734"/>
                <a:gd name="T61" fmla="*/ 90 h 1467"/>
                <a:gd name="T62" fmla="*/ 26 w 734"/>
                <a:gd name="T63" fmla="*/ 65 h 1467"/>
                <a:gd name="T64" fmla="*/ 44 w 734"/>
                <a:gd name="T65" fmla="*/ 44 h 1467"/>
                <a:gd name="T66" fmla="*/ 65 w 734"/>
                <a:gd name="T67" fmla="*/ 25 h 1467"/>
                <a:gd name="T68" fmla="*/ 90 w 734"/>
                <a:gd name="T69" fmla="*/ 12 h 1467"/>
                <a:gd name="T70" fmla="*/ 118 w 734"/>
                <a:gd name="T71" fmla="*/ 3 h 1467"/>
                <a:gd name="T72" fmla="*/ 147 w 734"/>
                <a:gd name="T73"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1467">
                  <a:moveTo>
                    <a:pt x="147" y="0"/>
                  </a:moveTo>
                  <a:lnTo>
                    <a:pt x="588" y="0"/>
                  </a:lnTo>
                  <a:lnTo>
                    <a:pt x="617" y="3"/>
                  </a:lnTo>
                  <a:lnTo>
                    <a:pt x="644" y="12"/>
                  </a:lnTo>
                  <a:lnTo>
                    <a:pt x="670" y="25"/>
                  </a:lnTo>
                  <a:lnTo>
                    <a:pt x="691" y="44"/>
                  </a:lnTo>
                  <a:lnTo>
                    <a:pt x="709" y="65"/>
                  </a:lnTo>
                  <a:lnTo>
                    <a:pt x="722" y="90"/>
                  </a:lnTo>
                  <a:lnTo>
                    <a:pt x="731" y="118"/>
                  </a:lnTo>
                  <a:lnTo>
                    <a:pt x="734" y="147"/>
                  </a:lnTo>
                  <a:lnTo>
                    <a:pt x="734" y="1320"/>
                  </a:lnTo>
                  <a:lnTo>
                    <a:pt x="731" y="1349"/>
                  </a:lnTo>
                  <a:lnTo>
                    <a:pt x="722" y="1377"/>
                  </a:lnTo>
                  <a:lnTo>
                    <a:pt x="709" y="1402"/>
                  </a:lnTo>
                  <a:lnTo>
                    <a:pt x="691" y="1423"/>
                  </a:lnTo>
                  <a:lnTo>
                    <a:pt x="670" y="1442"/>
                  </a:lnTo>
                  <a:lnTo>
                    <a:pt x="644" y="1455"/>
                  </a:lnTo>
                  <a:lnTo>
                    <a:pt x="617" y="1464"/>
                  </a:lnTo>
                  <a:lnTo>
                    <a:pt x="588" y="1467"/>
                  </a:lnTo>
                  <a:lnTo>
                    <a:pt x="147" y="1467"/>
                  </a:lnTo>
                  <a:lnTo>
                    <a:pt x="118" y="1464"/>
                  </a:lnTo>
                  <a:lnTo>
                    <a:pt x="90" y="1455"/>
                  </a:lnTo>
                  <a:lnTo>
                    <a:pt x="65" y="1442"/>
                  </a:lnTo>
                  <a:lnTo>
                    <a:pt x="44" y="1423"/>
                  </a:lnTo>
                  <a:lnTo>
                    <a:pt x="26" y="1402"/>
                  </a:lnTo>
                  <a:lnTo>
                    <a:pt x="12" y="1377"/>
                  </a:lnTo>
                  <a:lnTo>
                    <a:pt x="3" y="1349"/>
                  </a:lnTo>
                  <a:lnTo>
                    <a:pt x="0" y="1320"/>
                  </a:lnTo>
                  <a:lnTo>
                    <a:pt x="0" y="147"/>
                  </a:lnTo>
                  <a:lnTo>
                    <a:pt x="3" y="118"/>
                  </a:lnTo>
                  <a:lnTo>
                    <a:pt x="12" y="90"/>
                  </a:lnTo>
                  <a:lnTo>
                    <a:pt x="26" y="65"/>
                  </a:lnTo>
                  <a:lnTo>
                    <a:pt x="44" y="44"/>
                  </a:lnTo>
                  <a:lnTo>
                    <a:pt x="65" y="25"/>
                  </a:lnTo>
                  <a:lnTo>
                    <a:pt x="90" y="12"/>
                  </a:lnTo>
                  <a:lnTo>
                    <a:pt x="118" y="3"/>
                  </a:lnTo>
                  <a:lnTo>
                    <a:pt x="14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2" name="Freeform 8"/>
            <p:cNvSpPr/>
            <p:nvPr/>
          </p:nvSpPr>
          <p:spPr bwMode="auto">
            <a:xfrm>
              <a:off x="1924" y="329"/>
              <a:ext cx="49" cy="137"/>
            </a:xfrm>
            <a:custGeom>
              <a:avLst/>
              <a:gdLst>
                <a:gd name="T0" fmla="*/ 146 w 734"/>
                <a:gd name="T1" fmla="*/ 0 h 2053"/>
                <a:gd name="T2" fmla="*/ 587 w 734"/>
                <a:gd name="T3" fmla="*/ 0 h 2053"/>
                <a:gd name="T4" fmla="*/ 616 w 734"/>
                <a:gd name="T5" fmla="*/ 3 h 2053"/>
                <a:gd name="T6" fmla="*/ 644 w 734"/>
                <a:gd name="T7" fmla="*/ 11 h 2053"/>
                <a:gd name="T8" fmla="*/ 669 w 734"/>
                <a:gd name="T9" fmla="*/ 25 h 2053"/>
                <a:gd name="T10" fmla="*/ 690 w 734"/>
                <a:gd name="T11" fmla="*/ 43 h 2053"/>
                <a:gd name="T12" fmla="*/ 708 w 734"/>
                <a:gd name="T13" fmla="*/ 65 h 2053"/>
                <a:gd name="T14" fmla="*/ 722 w 734"/>
                <a:gd name="T15" fmla="*/ 89 h 2053"/>
                <a:gd name="T16" fmla="*/ 731 w 734"/>
                <a:gd name="T17" fmla="*/ 117 h 2053"/>
                <a:gd name="T18" fmla="*/ 734 w 734"/>
                <a:gd name="T19" fmla="*/ 146 h 2053"/>
                <a:gd name="T20" fmla="*/ 734 w 734"/>
                <a:gd name="T21" fmla="*/ 1906 h 2053"/>
                <a:gd name="T22" fmla="*/ 731 w 734"/>
                <a:gd name="T23" fmla="*/ 1935 h 2053"/>
                <a:gd name="T24" fmla="*/ 722 w 734"/>
                <a:gd name="T25" fmla="*/ 1963 h 2053"/>
                <a:gd name="T26" fmla="*/ 708 w 734"/>
                <a:gd name="T27" fmla="*/ 1988 h 2053"/>
                <a:gd name="T28" fmla="*/ 690 w 734"/>
                <a:gd name="T29" fmla="*/ 2009 h 2053"/>
                <a:gd name="T30" fmla="*/ 669 w 734"/>
                <a:gd name="T31" fmla="*/ 2028 h 2053"/>
                <a:gd name="T32" fmla="*/ 644 w 734"/>
                <a:gd name="T33" fmla="*/ 2041 h 2053"/>
                <a:gd name="T34" fmla="*/ 616 w 734"/>
                <a:gd name="T35" fmla="*/ 2050 h 2053"/>
                <a:gd name="T36" fmla="*/ 587 w 734"/>
                <a:gd name="T37" fmla="*/ 2053 h 2053"/>
                <a:gd name="T38" fmla="*/ 146 w 734"/>
                <a:gd name="T39" fmla="*/ 2053 h 2053"/>
                <a:gd name="T40" fmla="*/ 117 w 734"/>
                <a:gd name="T41" fmla="*/ 2050 h 2053"/>
                <a:gd name="T42" fmla="*/ 90 w 734"/>
                <a:gd name="T43" fmla="*/ 2041 h 2053"/>
                <a:gd name="T44" fmla="*/ 64 w 734"/>
                <a:gd name="T45" fmla="*/ 2028 h 2053"/>
                <a:gd name="T46" fmla="*/ 43 w 734"/>
                <a:gd name="T47" fmla="*/ 2009 h 2053"/>
                <a:gd name="T48" fmla="*/ 25 w 734"/>
                <a:gd name="T49" fmla="*/ 1988 h 2053"/>
                <a:gd name="T50" fmla="*/ 12 w 734"/>
                <a:gd name="T51" fmla="*/ 1963 h 2053"/>
                <a:gd name="T52" fmla="*/ 3 w 734"/>
                <a:gd name="T53" fmla="*/ 1935 h 2053"/>
                <a:gd name="T54" fmla="*/ 0 w 734"/>
                <a:gd name="T55" fmla="*/ 1906 h 2053"/>
                <a:gd name="T56" fmla="*/ 0 w 734"/>
                <a:gd name="T57" fmla="*/ 146 h 2053"/>
                <a:gd name="T58" fmla="*/ 3 w 734"/>
                <a:gd name="T59" fmla="*/ 117 h 2053"/>
                <a:gd name="T60" fmla="*/ 12 w 734"/>
                <a:gd name="T61" fmla="*/ 89 h 2053"/>
                <a:gd name="T62" fmla="*/ 25 w 734"/>
                <a:gd name="T63" fmla="*/ 65 h 2053"/>
                <a:gd name="T64" fmla="*/ 43 w 734"/>
                <a:gd name="T65" fmla="*/ 43 h 2053"/>
                <a:gd name="T66" fmla="*/ 64 w 734"/>
                <a:gd name="T67" fmla="*/ 25 h 2053"/>
                <a:gd name="T68" fmla="*/ 90 w 734"/>
                <a:gd name="T69" fmla="*/ 11 h 2053"/>
                <a:gd name="T70" fmla="*/ 117 w 734"/>
                <a:gd name="T71" fmla="*/ 3 h 2053"/>
                <a:gd name="T72" fmla="*/ 146 w 734"/>
                <a:gd name="T73"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2053">
                  <a:moveTo>
                    <a:pt x="146" y="0"/>
                  </a:moveTo>
                  <a:lnTo>
                    <a:pt x="587" y="0"/>
                  </a:lnTo>
                  <a:lnTo>
                    <a:pt x="616" y="3"/>
                  </a:lnTo>
                  <a:lnTo>
                    <a:pt x="644" y="11"/>
                  </a:lnTo>
                  <a:lnTo>
                    <a:pt x="669" y="25"/>
                  </a:lnTo>
                  <a:lnTo>
                    <a:pt x="690" y="43"/>
                  </a:lnTo>
                  <a:lnTo>
                    <a:pt x="708" y="65"/>
                  </a:lnTo>
                  <a:lnTo>
                    <a:pt x="722" y="89"/>
                  </a:lnTo>
                  <a:lnTo>
                    <a:pt x="731" y="117"/>
                  </a:lnTo>
                  <a:lnTo>
                    <a:pt x="734" y="146"/>
                  </a:lnTo>
                  <a:lnTo>
                    <a:pt x="734" y="1906"/>
                  </a:lnTo>
                  <a:lnTo>
                    <a:pt x="731" y="1935"/>
                  </a:lnTo>
                  <a:lnTo>
                    <a:pt x="722" y="1963"/>
                  </a:lnTo>
                  <a:lnTo>
                    <a:pt x="708" y="1988"/>
                  </a:lnTo>
                  <a:lnTo>
                    <a:pt x="690" y="2009"/>
                  </a:lnTo>
                  <a:lnTo>
                    <a:pt x="669" y="2028"/>
                  </a:lnTo>
                  <a:lnTo>
                    <a:pt x="644" y="2041"/>
                  </a:lnTo>
                  <a:lnTo>
                    <a:pt x="616" y="2050"/>
                  </a:lnTo>
                  <a:lnTo>
                    <a:pt x="587" y="2053"/>
                  </a:lnTo>
                  <a:lnTo>
                    <a:pt x="146" y="2053"/>
                  </a:lnTo>
                  <a:lnTo>
                    <a:pt x="117" y="2050"/>
                  </a:lnTo>
                  <a:lnTo>
                    <a:pt x="90" y="2041"/>
                  </a:lnTo>
                  <a:lnTo>
                    <a:pt x="64" y="2028"/>
                  </a:lnTo>
                  <a:lnTo>
                    <a:pt x="43" y="2009"/>
                  </a:lnTo>
                  <a:lnTo>
                    <a:pt x="25" y="1988"/>
                  </a:lnTo>
                  <a:lnTo>
                    <a:pt x="12" y="1963"/>
                  </a:lnTo>
                  <a:lnTo>
                    <a:pt x="3" y="1935"/>
                  </a:lnTo>
                  <a:lnTo>
                    <a:pt x="0" y="1906"/>
                  </a:lnTo>
                  <a:lnTo>
                    <a:pt x="0" y="146"/>
                  </a:lnTo>
                  <a:lnTo>
                    <a:pt x="3" y="117"/>
                  </a:lnTo>
                  <a:lnTo>
                    <a:pt x="12" y="89"/>
                  </a:lnTo>
                  <a:lnTo>
                    <a:pt x="25" y="65"/>
                  </a:lnTo>
                  <a:lnTo>
                    <a:pt x="43" y="43"/>
                  </a:lnTo>
                  <a:lnTo>
                    <a:pt x="64" y="25"/>
                  </a:lnTo>
                  <a:lnTo>
                    <a:pt x="90" y="11"/>
                  </a:lnTo>
                  <a:lnTo>
                    <a:pt x="117" y="3"/>
                  </a:lnTo>
                  <a:lnTo>
                    <a:pt x="146"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3" name="Freeform 9"/>
            <p:cNvSpPr/>
            <p:nvPr/>
          </p:nvSpPr>
          <p:spPr bwMode="auto">
            <a:xfrm>
              <a:off x="1941" y="251"/>
              <a:ext cx="14" cy="14"/>
            </a:xfrm>
            <a:custGeom>
              <a:avLst/>
              <a:gdLst>
                <a:gd name="T0" fmla="*/ 105 w 209"/>
                <a:gd name="T1" fmla="*/ 0 h 209"/>
                <a:gd name="T2" fmla="*/ 105 w 209"/>
                <a:gd name="T3" fmla="*/ 0 h 209"/>
                <a:gd name="T4" fmla="*/ 129 w 209"/>
                <a:gd name="T5" fmla="*/ 4 h 209"/>
                <a:gd name="T6" fmla="*/ 150 w 209"/>
                <a:gd name="T7" fmla="*/ 11 h 209"/>
                <a:gd name="T8" fmla="*/ 171 w 209"/>
                <a:gd name="T9" fmla="*/ 23 h 209"/>
                <a:gd name="T10" fmla="*/ 187 w 209"/>
                <a:gd name="T11" fmla="*/ 39 h 209"/>
                <a:gd name="T12" fmla="*/ 199 w 209"/>
                <a:gd name="T13" fmla="*/ 59 h 209"/>
                <a:gd name="T14" fmla="*/ 207 w 209"/>
                <a:gd name="T15" fmla="*/ 81 h 209"/>
                <a:gd name="T16" fmla="*/ 209 w 209"/>
                <a:gd name="T17" fmla="*/ 105 h 209"/>
                <a:gd name="T18" fmla="*/ 207 w 209"/>
                <a:gd name="T19" fmla="*/ 129 h 209"/>
                <a:gd name="T20" fmla="*/ 199 w 209"/>
                <a:gd name="T21" fmla="*/ 150 h 209"/>
                <a:gd name="T22" fmla="*/ 187 w 209"/>
                <a:gd name="T23" fmla="*/ 170 h 209"/>
                <a:gd name="T24" fmla="*/ 171 w 209"/>
                <a:gd name="T25" fmla="*/ 186 h 209"/>
                <a:gd name="T26" fmla="*/ 150 w 209"/>
                <a:gd name="T27" fmla="*/ 198 h 209"/>
                <a:gd name="T28" fmla="*/ 129 w 209"/>
                <a:gd name="T29" fmla="*/ 206 h 209"/>
                <a:gd name="T30" fmla="*/ 105 w 209"/>
                <a:gd name="T31" fmla="*/ 209 h 209"/>
                <a:gd name="T32" fmla="*/ 81 w 209"/>
                <a:gd name="T33" fmla="*/ 206 h 209"/>
                <a:gd name="T34" fmla="*/ 59 w 209"/>
                <a:gd name="T35" fmla="*/ 198 h 209"/>
                <a:gd name="T36" fmla="*/ 40 w 209"/>
                <a:gd name="T37" fmla="*/ 186 h 209"/>
                <a:gd name="T38" fmla="*/ 23 w 209"/>
                <a:gd name="T39" fmla="*/ 170 h 209"/>
                <a:gd name="T40" fmla="*/ 11 w 209"/>
                <a:gd name="T41" fmla="*/ 150 h 209"/>
                <a:gd name="T42" fmla="*/ 3 w 209"/>
                <a:gd name="T43" fmla="*/ 129 h 209"/>
                <a:gd name="T44" fmla="*/ 0 w 209"/>
                <a:gd name="T45" fmla="*/ 105 h 209"/>
                <a:gd name="T46" fmla="*/ 3 w 209"/>
                <a:gd name="T47" fmla="*/ 81 h 209"/>
                <a:gd name="T48" fmla="*/ 11 w 209"/>
                <a:gd name="T49" fmla="*/ 59 h 209"/>
                <a:gd name="T50" fmla="*/ 23 w 209"/>
                <a:gd name="T51" fmla="*/ 39 h 209"/>
                <a:gd name="T52" fmla="*/ 40 w 209"/>
                <a:gd name="T53" fmla="*/ 23 h 209"/>
                <a:gd name="T54" fmla="*/ 59 w 209"/>
                <a:gd name="T55" fmla="*/ 11 h 209"/>
                <a:gd name="T56" fmla="*/ 81 w 209"/>
                <a:gd name="T57" fmla="*/ 4 h 209"/>
                <a:gd name="T58" fmla="*/ 105 w 209"/>
                <a:gd name="T5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9" h="209">
                  <a:moveTo>
                    <a:pt x="105" y="0"/>
                  </a:moveTo>
                  <a:lnTo>
                    <a:pt x="105" y="0"/>
                  </a:lnTo>
                  <a:lnTo>
                    <a:pt x="129" y="4"/>
                  </a:lnTo>
                  <a:lnTo>
                    <a:pt x="150" y="11"/>
                  </a:lnTo>
                  <a:lnTo>
                    <a:pt x="171" y="23"/>
                  </a:lnTo>
                  <a:lnTo>
                    <a:pt x="187" y="39"/>
                  </a:lnTo>
                  <a:lnTo>
                    <a:pt x="199" y="59"/>
                  </a:lnTo>
                  <a:lnTo>
                    <a:pt x="207" y="81"/>
                  </a:lnTo>
                  <a:lnTo>
                    <a:pt x="209" y="105"/>
                  </a:lnTo>
                  <a:lnTo>
                    <a:pt x="207" y="129"/>
                  </a:lnTo>
                  <a:lnTo>
                    <a:pt x="199" y="150"/>
                  </a:lnTo>
                  <a:lnTo>
                    <a:pt x="187" y="170"/>
                  </a:lnTo>
                  <a:lnTo>
                    <a:pt x="171" y="186"/>
                  </a:lnTo>
                  <a:lnTo>
                    <a:pt x="150" y="198"/>
                  </a:lnTo>
                  <a:lnTo>
                    <a:pt x="129" y="206"/>
                  </a:lnTo>
                  <a:lnTo>
                    <a:pt x="105" y="209"/>
                  </a:lnTo>
                  <a:lnTo>
                    <a:pt x="81" y="206"/>
                  </a:lnTo>
                  <a:lnTo>
                    <a:pt x="59" y="198"/>
                  </a:lnTo>
                  <a:lnTo>
                    <a:pt x="40" y="186"/>
                  </a:lnTo>
                  <a:lnTo>
                    <a:pt x="23" y="170"/>
                  </a:lnTo>
                  <a:lnTo>
                    <a:pt x="11" y="150"/>
                  </a:lnTo>
                  <a:lnTo>
                    <a:pt x="3" y="129"/>
                  </a:lnTo>
                  <a:lnTo>
                    <a:pt x="0" y="105"/>
                  </a:lnTo>
                  <a:lnTo>
                    <a:pt x="3" y="81"/>
                  </a:lnTo>
                  <a:lnTo>
                    <a:pt x="11" y="59"/>
                  </a:lnTo>
                  <a:lnTo>
                    <a:pt x="23" y="39"/>
                  </a:lnTo>
                  <a:lnTo>
                    <a:pt x="40" y="23"/>
                  </a:lnTo>
                  <a:lnTo>
                    <a:pt x="59" y="11"/>
                  </a:lnTo>
                  <a:lnTo>
                    <a:pt x="81" y="4"/>
                  </a:lnTo>
                  <a:lnTo>
                    <a:pt x="105"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sp>
          <p:nvSpPr>
            <p:cNvPr id="24" name="Freeform 10"/>
            <p:cNvSpPr/>
            <p:nvPr/>
          </p:nvSpPr>
          <p:spPr bwMode="auto">
            <a:xfrm>
              <a:off x="1920" y="254"/>
              <a:ext cx="57" cy="69"/>
            </a:xfrm>
            <a:custGeom>
              <a:avLst/>
              <a:gdLst>
                <a:gd name="T0" fmla="*/ 802 w 853"/>
                <a:gd name="T1" fmla="*/ 0 h 1028"/>
                <a:gd name="T2" fmla="*/ 829 w 853"/>
                <a:gd name="T3" fmla="*/ 11 h 1028"/>
                <a:gd name="T4" fmla="*/ 849 w 853"/>
                <a:gd name="T5" fmla="*/ 37 h 1028"/>
                <a:gd name="T6" fmla="*/ 852 w 853"/>
                <a:gd name="T7" fmla="*/ 66 h 1028"/>
                <a:gd name="T8" fmla="*/ 841 w 853"/>
                <a:gd name="T9" fmla="*/ 94 h 1028"/>
                <a:gd name="T10" fmla="*/ 574 w 853"/>
                <a:gd name="T11" fmla="*/ 296 h 1028"/>
                <a:gd name="T12" fmla="*/ 540 w 853"/>
                <a:gd name="T13" fmla="*/ 308 h 1028"/>
                <a:gd name="T14" fmla="*/ 649 w 853"/>
                <a:gd name="T15" fmla="*/ 953 h 1028"/>
                <a:gd name="T16" fmla="*/ 649 w 853"/>
                <a:gd name="T17" fmla="*/ 983 h 1028"/>
                <a:gd name="T18" fmla="*/ 635 w 853"/>
                <a:gd name="T19" fmla="*/ 1010 h 1028"/>
                <a:gd name="T20" fmla="*/ 608 w 853"/>
                <a:gd name="T21" fmla="*/ 1026 h 1028"/>
                <a:gd name="T22" fmla="*/ 592 w 853"/>
                <a:gd name="T23" fmla="*/ 1028 h 1028"/>
                <a:gd name="T24" fmla="*/ 564 w 853"/>
                <a:gd name="T25" fmla="*/ 1020 h 1028"/>
                <a:gd name="T26" fmla="*/ 541 w 853"/>
                <a:gd name="T27" fmla="*/ 1000 h 1028"/>
                <a:gd name="T28" fmla="*/ 426 w 853"/>
                <a:gd name="T29" fmla="*/ 601 h 1028"/>
                <a:gd name="T30" fmla="*/ 310 w 853"/>
                <a:gd name="T31" fmla="*/ 1000 h 1028"/>
                <a:gd name="T32" fmla="*/ 289 w 853"/>
                <a:gd name="T33" fmla="*/ 1020 h 1028"/>
                <a:gd name="T34" fmla="*/ 259 w 853"/>
                <a:gd name="T35" fmla="*/ 1028 h 1028"/>
                <a:gd name="T36" fmla="*/ 243 w 853"/>
                <a:gd name="T37" fmla="*/ 1026 h 1028"/>
                <a:gd name="T38" fmla="*/ 217 w 853"/>
                <a:gd name="T39" fmla="*/ 1010 h 1028"/>
                <a:gd name="T40" fmla="*/ 202 w 853"/>
                <a:gd name="T41" fmla="*/ 983 h 1028"/>
                <a:gd name="T42" fmla="*/ 202 w 853"/>
                <a:gd name="T43" fmla="*/ 953 h 1028"/>
                <a:gd name="T44" fmla="*/ 311 w 853"/>
                <a:gd name="T45" fmla="*/ 307 h 1028"/>
                <a:gd name="T46" fmla="*/ 278 w 853"/>
                <a:gd name="T47" fmla="*/ 296 h 1028"/>
                <a:gd name="T48" fmla="*/ 12 w 853"/>
                <a:gd name="T49" fmla="*/ 94 h 1028"/>
                <a:gd name="T50" fmla="*/ 0 w 853"/>
                <a:gd name="T51" fmla="*/ 66 h 1028"/>
                <a:gd name="T52" fmla="*/ 3 w 853"/>
                <a:gd name="T53" fmla="*/ 37 h 1028"/>
                <a:gd name="T54" fmla="*/ 22 w 853"/>
                <a:gd name="T55" fmla="*/ 11 h 1028"/>
                <a:gd name="T56" fmla="*/ 49 w 853"/>
                <a:gd name="T57" fmla="*/ 0 h 1028"/>
                <a:gd name="T58" fmla="*/ 80 w 853"/>
                <a:gd name="T59" fmla="*/ 3 h 1028"/>
                <a:gd name="T60" fmla="*/ 332 w 853"/>
                <a:gd name="T61" fmla="*/ 190 h 1028"/>
                <a:gd name="T62" fmla="*/ 386 w 853"/>
                <a:gd name="T63" fmla="*/ 193 h 1028"/>
                <a:gd name="T64" fmla="*/ 411 w 853"/>
                <a:gd name="T65" fmla="*/ 208 h 1028"/>
                <a:gd name="T66" fmla="*/ 426 w 853"/>
                <a:gd name="T67" fmla="*/ 444 h 1028"/>
                <a:gd name="T68" fmla="*/ 441 w 853"/>
                <a:gd name="T69" fmla="*/ 208 h 1028"/>
                <a:gd name="T70" fmla="*/ 466 w 853"/>
                <a:gd name="T71" fmla="*/ 193 h 1028"/>
                <a:gd name="T72" fmla="*/ 519 w 853"/>
                <a:gd name="T73" fmla="*/ 190 h 1028"/>
                <a:gd name="T74" fmla="*/ 773 w 853"/>
                <a:gd name="T75" fmla="*/ 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028">
                  <a:moveTo>
                    <a:pt x="787" y="0"/>
                  </a:moveTo>
                  <a:lnTo>
                    <a:pt x="802" y="0"/>
                  </a:lnTo>
                  <a:lnTo>
                    <a:pt x="816" y="4"/>
                  </a:lnTo>
                  <a:lnTo>
                    <a:pt x="829" y="11"/>
                  </a:lnTo>
                  <a:lnTo>
                    <a:pt x="841" y="23"/>
                  </a:lnTo>
                  <a:lnTo>
                    <a:pt x="849" y="37"/>
                  </a:lnTo>
                  <a:lnTo>
                    <a:pt x="853" y="52"/>
                  </a:lnTo>
                  <a:lnTo>
                    <a:pt x="852" y="66"/>
                  </a:lnTo>
                  <a:lnTo>
                    <a:pt x="848" y="81"/>
                  </a:lnTo>
                  <a:lnTo>
                    <a:pt x="841" y="94"/>
                  </a:lnTo>
                  <a:lnTo>
                    <a:pt x="828" y="106"/>
                  </a:lnTo>
                  <a:lnTo>
                    <a:pt x="574" y="296"/>
                  </a:lnTo>
                  <a:lnTo>
                    <a:pt x="557" y="304"/>
                  </a:lnTo>
                  <a:lnTo>
                    <a:pt x="540" y="308"/>
                  </a:lnTo>
                  <a:lnTo>
                    <a:pt x="540" y="573"/>
                  </a:lnTo>
                  <a:lnTo>
                    <a:pt x="649" y="953"/>
                  </a:lnTo>
                  <a:lnTo>
                    <a:pt x="651" y="968"/>
                  </a:lnTo>
                  <a:lnTo>
                    <a:pt x="649" y="983"/>
                  </a:lnTo>
                  <a:lnTo>
                    <a:pt x="644" y="998"/>
                  </a:lnTo>
                  <a:lnTo>
                    <a:pt x="635" y="1010"/>
                  </a:lnTo>
                  <a:lnTo>
                    <a:pt x="622" y="1019"/>
                  </a:lnTo>
                  <a:lnTo>
                    <a:pt x="608" y="1026"/>
                  </a:lnTo>
                  <a:lnTo>
                    <a:pt x="600" y="1027"/>
                  </a:lnTo>
                  <a:lnTo>
                    <a:pt x="592" y="1028"/>
                  </a:lnTo>
                  <a:lnTo>
                    <a:pt x="577" y="1026"/>
                  </a:lnTo>
                  <a:lnTo>
                    <a:pt x="564" y="1020"/>
                  </a:lnTo>
                  <a:lnTo>
                    <a:pt x="551" y="1012"/>
                  </a:lnTo>
                  <a:lnTo>
                    <a:pt x="541" y="1000"/>
                  </a:lnTo>
                  <a:lnTo>
                    <a:pt x="535" y="985"/>
                  </a:lnTo>
                  <a:lnTo>
                    <a:pt x="426" y="601"/>
                  </a:lnTo>
                  <a:lnTo>
                    <a:pt x="316" y="985"/>
                  </a:lnTo>
                  <a:lnTo>
                    <a:pt x="310" y="1000"/>
                  </a:lnTo>
                  <a:lnTo>
                    <a:pt x="301" y="1012"/>
                  </a:lnTo>
                  <a:lnTo>
                    <a:pt x="289" y="1020"/>
                  </a:lnTo>
                  <a:lnTo>
                    <a:pt x="274" y="1026"/>
                  </a:lnTo>
                  <a:lnTo>
                    <a:pt x="259" y="1028"/>
                  </a:lnTo>
                  <a:lnTo>
                    <a:pt x="251" y="1027"/>
                  </a:lnTo>
                  <a:lnTo>
                    <a:pt x="243" y="1026"/>
                  </a:lnTo>
                  <a:lnTo>
                    <a:pt x="229" y="1019"/>
                  </a:lnTo>
                  <a:lnTo>
                    <a:pt x="217" y="1010"/>
                  </a:lnTo>
                  <a:lnTo>
                    <a:pt x="209" y="998"/>
                  </a:lnTo>
                  <a:lnTo>
                    <a:pt x="202" y="983"/>
                  </a:lnTo>
                  <a:lnTo>
                    <a:pt x="200" y="968"/>
                  </a:lnTo>
                  <a:lnTo>
                    <a:pt x="202" y="953"/>
                  </a:lnTo>
                  <a:lnTo>
                    <a:pt x="311" y="573"/>
                  </a:lnTo>
                  <a:lnTo>
                    <a:pt x="311" y="307"/>
                  </a:lnTo>
                  <a:lnTo>
                    <a:pt x="294" y="304"/>
                  </a:lnTo>
                  <a:lnTo>
                    <a:pt x="278" y="296"/>
                  </a:lnTo>
                  <a:lnTo>
                    <a:pt x="23" y="106"/>
                  </a:lnTo>
                  <a:lnTo>
                    <a:pt x="12" y="94"/>
                  </a:lnTo>
                  <a:lnTo>
                    <a:pt x="4" y="81"/>
                  </a:lnTo>
                  <a:lnTo>
                    <a:pt x="0" y="66"/>
                  </a:lnTo>
                  <a:lnTo>
                    <a:pt x="0" y="52"/>
                  </a:lnTo>
                  <a:lnTo>
                    <a:pt x="3" y="37"/>
                  </a:lnTo>
                  <a:lnTo>
                    <a:pt x="11" y="23"/>
                  </a:lnTo>
                  <a:lnTo>
                    <a:pt x="22" y="11"/>
                  </a:lnTo>
                  <a:lnTo>
                    <a:pt x="35" y="4"/>
                  </a:lnTo>
                  <a:lnTo>
                    <a:pt x="49" y="0"/>
                  </a:lnTo>
                  <a:lnTo>
                    <a:pt x="64" y="0"/>
                  </a:lnTo>
                  <a:lnTo>
                    <a:pt x="80" y="3"/>
                  </a:lnTo>
                  <a:lnTo>
                    <a:pt x="93" y="11"/>
                  </a:lnTo>
                  <a:lnTo>
                    <a:pt x="332" y="190"/>
                  </a:lnTo>
                  <a:lnTo>
                    <a:pt x="371" y="190"/>
                  </a:lnTo>
                  <a:lnTo>
                    <a:pt x="386" y="193"/>
                  </a:lnTo>
                  <a:lnTo>
                    <a:pt x="399" y="199"/>
                  </a:lnTo>
                  <a:lnTo>
                    <a:pt x="411" y="208"/>
                  </a:lnTo>
                  <a:lnTo>
                    <a:pt x="384" y="409"/>
                  </a:lnTo>
                  <a:lnTo>
                    <a:pt x="426" y="444"/>
                  </a:lnTo>
                  <a:lnTo>
                    <a:pt x="468" y="409"/>
                  </a:lnTo>
                  <a:lnTo>
                    <a:pt x="441" y="208"/>
                  </a:lnTo>
                  <a:lnTo>
                    <a:pt x="452" y="199"/>
                  </a:lnTo>
                  <a:lnTo>
                    <a:pt x="466" y="193"/>
                  </a:lnTo>
                  <a:lnTo>
                    <a:pt x="481" y="190"/>
                  </a:lnTo>
                  <a:lnTo>
                    <a:pt x="519" y="190"/>
                  </a:lnTo>
                  <a:lnTo>
                    <a:pt x="758" y="11"/>
                  </a:lnTo>
                  <a:lnTo>
                    <a:pt x="773" y="3"/>
                  </a:lnTo>
                  <a:lnTo>
                    <a:pt x="787" y="0"/>
                  </a:lnTo>
                  <a:close/>
                </a:path>
              </a:pathLst>
            </a:custGeom>
            <a:grpFill/>
            <a:ln w="0">
              <a:noFill/>
              <a:prstDash val="solid"/>
              <a:round/>
            </a:ln>
          </p:spPr>
          <p:txBody>
            <a:bodyPr/>
            <a:p>
              <a:pPr eaLnBrk="1" fontAlgn="auto" hangingPunct="1">
                <a:spcBef>
                  <a:spcPts val="0"/>
                </a:spcBef>
                <a:spcAft>
                  <a:spcPts val="0"/>
                </a:spcAft>
                <a:defRPr/>
              </a:pPr>
              <a:endParaRPr lang="en-US">
                <a:sym typeface="+mn-lt"/>
              </a:endParaRPr>
            </a:p>
          </p:txBody>
        </p:sp>
      </p:grpSp>
      <p:grpSp>
        <p:nvGrpSpPr>
          <p:cNvPr id="42" name="Group 38"/>
          <p:cNvGrpSpPr/>
          <p:nvPr/>
        </p:nvGrpSpPr>
        <p:grpSpPr>
          <a:xfrm>
            <a:off x="4293870" y="5013325"/>
            <a:ext cx="339090" cy="306070"/>
            <a:chOff x="5216525" y="3651250"/>
            <a:chExt cx="646113" cy="620713"/>
          </a:xfrm>
          <a:solidFill>
            <a:schemeClr val="accent1"/>
          </a:solidFill>
        </p:grpSpPr>
        <p:sp>
          <p:nvSpPr>
            <p:cNvPr id="43" name="Freeform 27"/>
            <p:cNvSpPr>
              <a:spLocks noEditPoints="1"/>
            </p:cNvSpPr>
            <p:nvPr/>
          </p:nvSpPr>
          <p:spPr bwMode="auto">
            <a:xfrm>
              <a:off x="5297488" y="3651250"/>
              <a:ext cx="144463" cy="146050"/>
            </a:xfrm>
            <a:custGeom>
              <a:avLst/>
              <a:gdLst/>
              <a:ahLst/>
              <a:cxnLst>
                <a:cxn ang="0">
                  <a:pos x="44" y="88"/>
                </a:cxn>
                <a:cxn ang="0">
                  <a:pos x="88" y="44"/>
                </a:cxn>
                <a:cxn ang="0">
                  <a:pos x="44" y="0"/>
                </a:cxn>
                <a:cxn ang="0">
                  <a:pos x="0" y="44"/>
                </a:cxn>
                <a:cxn ang="0">
                  <a:pos x="44" y="88"/>
                </a:cxn>
                <a:cxn ang="0">
                  <a:pos x="44" y="88"/>
                </a:cxn>
                <a:cxn ang="0">
                  <a:pos x="44" y="88"/>
                </a:cxn>
              </a:cxnLst>
              <a:rect l="0" t="0" r="r" b="b"/>
              <a:pathLst>
                <a:path w="88" h="88">
                  <a:moveTo>
                    <a:pt x="44" y="88"/>
                  </a:moveTo>
                  <a:cubicBezTo>
                    <a:pt x="68" y="88"/>
                    <a:pt x="88" y="68"/>
                    <a:pt x="88" y="44"/>
                  </a:cubicBezTo>
                  <a:cubicBezTo>
                    <a:pt x="88" y="20"/>
                    <a:pt x="68" y="0"/>
                    <a:pt x="44" y="0"/>
                  </a:cubicBezTo>
                  <a:cubicBezTo>
                    <a:pt x="20" y="0"/>
                    <a:pt x="0" y="20"/>
                    <a:pt x="0" y="44"/>
                  </a:cubicBezTo>
                  <a:cubicBezTo>
                    <a:pt x="0" y="68"/>
                    <a:pt x="20" y="88"/>
                    <a:pt x="44" y="88"/>
                  </a:cubicBezTo>
                  <a:close/>
                  <a:moveTo>
                    <a:pt x="44" y="88"/>
                  </a:moveTo>
                  <a:cubicBezTo>
                    <a:pt x="44" y="88"/>
                    <a:pt x="44" y="88"/>
                    <a:pt x="44" y="88"/>
                  </a:cubicBezTo>
                </a:path>
              </a:pathLst>
            </a:custGeom>
            <a:grpFill/>
            <a:ln w="9525">
              <a:noFill/>
              <a:round/>
            </a:ln>
          </p:spPr>
          <p:txBody>
            <a:bodyPr vert="horz" wrap="square" lIns="91440" tIns="45720" rIns="91440" bIns="45720" numCol="1" anchor="t" anchorCtr="0" compatLnSpc="1"/>
            <a:p>
              <a:endParaRPr lang="en-US">
                <a:sym typeface="+mn-lt"/>
              </a:endParaRPr>
            </a:p>
          </p:txBody>
        </p:sp>
        <p:sp>
          <p:nvSpPr>
            <p:cNvPr id="44" name="Freeform 28"/>
            <p:cNvSpPr>
              <a:spLocks noEditPoints="1"/>
            </p:cNvSpPr>
            <p:nvPr/>
          </p:nvSpPr>
          <p:spPr bwMode="auto">
            <a:xfrm>
              <a:off x="5286375" y="3798888"/>
              <a:ext cx="287338" cy="469900"/>
            </a:xfrm>
            <a:custGeom>
              <a:avLst/>
              <a:gdLst/>
              <a:ahLst/>
              <a:cxnLst>
                <a:cxn ang="0">
                  <a:pos x="135" y="143"/>
                </a:cxn>
                <a:cxn ang="0">
                  <a:pos x="115" y="125"/>
                </a:cxn>
                <a:cxn ang="0">
                  <a:pos x="115" y="125"/>
                </a:cxn>
                <a:cxn ang="0">
                  <a:pos x="81" y="126"/>
                </a:cxn>
                <a:cxn ang="0">
                  <a:pos x="81" y="78"/>
                </a:cxn>
                <a:cxn ang="0">
                  <a:pos x="123" y="94"/>
                </a:cxn>
                <a:cxn ang="0">
                  <a:pos x="159" y="86"/>
                </a:cxn>
                <a:cxn ang="0">
                  <a:pos x="169" y="64"/>
                </a:cxn>
                <a:cxn ang="0">
                  <a:pos x="147" y="55"/>
                </a:cxn>
                <a:cxn ang="0">
                  <a:pos x="76" y="19"/>
                </a:cxn>
                <a:cxn ang="0">
                  <a:pos x="76" y="19"/>
                </a:cxn>
                <a:cxn ang="0">
                  <a:pos x="50" y="1"/>
                </a:cxn>
                <a:cxn ang="0">
                  <a:pos x="41" y="0"/>
                </a:cxn>
                <a:cxn ang="0">
                  <a:pos x="31" y="1"/>
                </a:cxn>
                <a:cxn ang="0">
                  <a:pos x="31" y="1"/>
                </a:cxn>
                <a:cxn ang="0">
                  <a:pos x="0" y="35"/>
                </a:cxn>
                <a:cxn ang="0">
                  <a:pos x="0" y="132"/>
                </a:cxn>
                <a:cxn ang="0">
                  <a:pos x="40" y="166"/>
                </a:cxn>
                <a:cxn ang="0">
                  <a:pos x="44" y="166"/>
                </a:cxn>
                <a:cxn ang="0">
                  <a:pos x="98" y="166"/>
                </a:cxn>
                <a:cxn ang="0">
                  <a:pos x="109" y="265"/>
                </a:cxn>
                <a:cxn ang="0">
                  <a:pos x="129" y="283"/>
                </a:cxn>
                <a:cxn ang="0">
                  <a:pos x="131" y="283"/>
                </a:cxn>
                <a:cxn ang="0">
                  <a:pos x="149" y="261"/>
                </a:cxn>
                <a:cxn ang="0">
                  <a:pos x="135" y="143"/>
                </a:cxn>
                <a:cxn ang="0">
                  <a:pos x="135" y="143"/>
                </a:cxn>
                <a:cxn ang="0">
                  <a:pos x="135" y="143"/>
                </a:cxn>
              </a:cxnLst>
              <a:rect l="0" t="0" r="r" b="b"/>
              <a:pathLst>
                <a:path w="173" h="283">
                  <a:moveTo>
                    <a:pt x="135" y="143"/>
                  </a:moveTo>
                  <a:cubicBezTo>
                    <a:pt x="134" y="133"/>
                    <a:pt x="126" y="125"/>
                    <a:pt x="115" y="125"/>
                  </a:cubicBezTo>
                  <a:cubicBezTo>
                    <a:pt x="115" y="125"/>
                    <a:pt x="115" y="125"/>
                    <a:pt x="115" y="125"/>
                  </a:cubicBezTo>
                  <a:cubicBezTo>
                    <a:pt x="81" y="126"/>
                    <a:pt x="81" y="126"/>
                    <a:pt x="81" y="126"/>
                  </a:cubicBezTo>
                  <a:cubicBezTo>
                    <a:pt x="81" y="78"/>
                    <a:pt x="81" y="78"/>
                    <a:pt x="81" y="78"/>
                  </a:cubicBezTo>
                  <a:cubicBezTo>
                    <a:pt x="92" y="88"/>
                    <a:pt x="105" y="94"/>
                    <a:pt x="123" y="94"/>
                  </a:cubicBezTo>
                  <a:cubicBezTo>
                    <a:pt x="133" y="94"/>
                    <a:pt x="145" y="92"/>
                    <a:pt x="159" y="86"/>
                  </a:cubicBezTo>
                  <a:cubicBezTo>
                    <a:pt x="168" y="83"/>
                    <a:pt x="173" y="73"/>
                    <a:pt x="169" y="64"/>
                  </a:cubicBezTo>
                  <a:cubicBezTo>
                    <a:pt x="166" y="56"/>
                    <a:pt x="156" y="51"/>
                    <a:pt x="147" y="55"/>
                  </a:cubicBezTo>
                  <a:cubicBezTo>
                    <a:pt x="113" y="68"/>
                    <a:pt x="106" y="60"/>
                    <a:pt x="76" y="19"/>
                  </a:cubicBezTo>
                  <a:cubicBezTo>
                    <a:pt x="76" y="19"/>
                    <a:pt x="76" y="19"/>
                    <a:pt x="76" y="19"/>
                  </a:cubicBezTo>
                  <a:cubicBezTo>
                    <a:pt x="70" y="10"/>
                    <a:pt x="60" y="4"/>
                    <a:pt x="50" y="1"/>
                  </a:cubicBezTo>
                  <a:cubicBezTo>
                    <a:pt x="50" y="1"/>
                    <a:pt x="46" y="0"/>
                    <a:pt x="41" y="0"/>
                  </a:cubicBezTo>
                  <a:cubicBezTo>
                    <a:pt x="36" y="0"/>
                    <a:pt x="31" y="1"/>
                    <a:pt x="31" y="1"/>
                  </a:cubicBezTo>
                  <a:cubicBezTo>
                    <a:pt x="31" y="1"/>
                    <a:pt x="31" y="1"/>
                    <a:pt x="31" y="1"/>
                  </a:cubicBezTo>
                  <a:cubicBezTo>
                    <a:pt x="16" y="5"/>
                    <a:pt x="0" y="17"/>
                    <a:pt x="0" y="35"/>
                  </a:cubicBezTo>
                  <a:cubicBezTo>
                    <a:pt x="0" y="132"/>
                    <a:pt x="0" y="132"/>
                    <a:pt x="0" y="132"/>
                  </a:cubicBezTo>
                  <a:cubicBezTo>
                    <a:pt x="0" y="153"/>
                    <a:pt x="21" y="166"/>
                    <a:pt x="40" y="166"/>
                  </a:cubicBezTo>
                  <a:cubicBezTo>
                    <a:pt x="41" y="166"/>
                    <a:pt x="42" y="166"/>
                    <a:pt x="44" y="166"/>
                  </a:cubicBezTo>
                  <a:cubicBezTo>
                    <a:pt x="98" y="166"/>
                    <a:pt x="98" y="166"/>
                    <a:pt x="98" y="166"/>
                  </a:cubicBezTo>
                  <a:cubicBezTo>
                    <a:pt x="109" y="265"/>
                    <a:pt x="109" y="265"/>
                    <a:pt x="109" y="265"/>
                  </a:cubicBezTo>
                  <a:cubicBezTo>
                    <a:pt x="110" y="275"/>
                    <a:pt x="119" y="283"/>
                    <a:pt x="129" y="283"/>
                  </a:cubicBezTo>
                  <a:cubicBezTo>
                    <a:pt x="130" y="283"/>
                    <a:pt x="131" y="283"/>
                    <a:pt x="131" y="283"/>
                  </a:cubicBezTo>
                  <a:cubicBezTo>
                    <a:pt x="142" y="282"/>
                    <a:pt x="150" y="272"/>
                    <a:pt x="149" y="261"/>
                  </a:cubicBezTo>
                  <a:lnTo>
                    <a:pt x="135" y="143"/>
                  </a:lnTo>
                  <a:close/>
                  <a:moveTo>
                    <a:pt x="135" y="143"/>
                  </a:moveTo>
                  <a:cubicBezTo>
                    <a:pt x="135" y="143"/>
                    <a:pt x="135" y="143"/>
                    <a:pt x="135" y="143"/>
                  </a:cubicBezTo>
                </a:path>
              </a:pathLst>
            </a:custGeom>
            <a:grpFill/>
            <a:ln w="9525">
              <a:noFill/>
              <a:round/>
            </a:ln>
          </p:spPr>
          <p:txBody>
            <a:bodyPr vert="horz" wrap="square" lIns="91440" tIns="45720" rIns="91440" bIns="45720" numCol="1" anchor="t" anchorCtr="0" compatLnSpc="1"/>
            <a:p>
              <a:endParaRPr lang="en-US">
                <a:sym typeface="+mn-lt"/>
              </a:endParaRPr>
            </a:p>
          </p:txBody>
        </p:sp>
        <p:sp>
          <p:nvSpPr>
            <p:cNvPr id="45" name="Freeform 29"/>
            <p:cNvSpPr>
              <a:spLocks noEditPoints="1"/>
            </p:cNvSpPr>
            <p:nvPr/>
          </p:nvSpPr>
          <p:spPr bwMode="auto">
            <a:xfrm>
              <a:off x="5216525" y="3830638"/>
              <a:ext cx="222250" cy="441325"/>
            </a:xfrm>
            <a:custGeom>
              <a:avLst/>
              <a:gdLst/>
              <a:ahLst/>
              <a:cxnLst>
                <a:cxn ang="0">
                  <a:pos x="135" y="170"/>
                </a:cxn>
                <a:cxn ang="0">
                  <a:pos x="118" y="153"/>
                </a:cxn>
                <a:cxn ang="0">
                  <a:pos x="34" y="153"/>
                </a:cxn>
                <a:cxn ang="0">
                  <a:pos x="34" y="17"/>
                </a:cxn>
                <a:cxn ang="0">
                  <a:pos x="17" y="0"/>
                </a:cxn>
                <a:cxn ang="0">
                  <a:pos x="0" y="17"/>
                </a:cxn>
                <a:cxn ang="0">
                  <a:pos x="0" y="170"/>
                </a:cxn>
                <a:cxn ang="0">
                  <a:pos x="8" y="184"/>
                </a:cxn>
                <a:cxn ang="0">
                  <a:pos x="3" y="204"/>
                </a:cxn>
                <a:cxn ang="0">
                  <a:pos x="3" y="251"/>
                </a:cxn>
                <a:cxn ang="0">
                  <a:pos x="18" y="266"/>
                </a:cxn>
                <a:cxn ang="0">
                  <a:pos x="32" y="251"/>
                </a:cxn>
                <a:cxn ang="0">
                  <a:pos x="32" y="204"/>
                </a:cxn>
                <a:cxn ang="0">
                  <a:pos x="43" y="192"/>
                </a:cxn>
                <a:cxn ang="0">
                  <a:pos x="91" y="192"/>
                </a:cxn>
                <a:cxn ang="0">
                  <a:pos x="103" y="204"/>
                </a:cxn>
                <a:cxn ang="0">
                  <a:pos x="103" y="251"/>
                </a:cxn>
                <a:cxn ang="0">
                  <a:pos x="117" y="266"/>
                </a:cxn>
                <a:cxn ang="0">
                  <a:pos x="131" y="251"/>
                </a:cxn>
                <a:cxn ang="0">
                  <a:pos x="131" y="204"/>
                </a:cxn>
                <a:cxn ang="0">
                  <a:pos x="126" y="185"/>
                </a:cxn>
                <a:cxn ang="0">
                  <a:pos x="135" y="170"/>
                </a:cxn>
                <a:cxn ang="0">
                  <a:pos x="135" y="170"/>
                </a:cxn>
                <a:cxn ang="0">
                  <a:pos x="135" y="170"/>
                </a:cxn>
              </a:cxnLst>
              <a:rect l="0" t="0" r="r" b="b"/>
              <a:pathLst>
                <a:path w="135" h="266">
                  <a:moveTo>
                    <a:pt x="135" y="170"/>
                  </a:moveTo>
                  <a:cubicBezTo>
                    <a:pt x="135" y="160"/>
                    <a:pt x="128" y="153"/>
                    <a:pt x="118" y="153"/>
                  </a:cubicBezTo>
                  <a:cubicBezTo>
                    <a:pt x="34" y="153"/>
                    <a:pt x="34" y="153"/>
                    <a:pt x="34" y="153"/>
                  </a:cubicBezTo>
                  <a:cubicBezTo>
                    <a:pt x="34" y="17"/>
                    <a:pt x="34" y="17"/>
                    <a:pt x="34" y="17"/>
                  </a:cubicBezTo>
                  <a:cubicBezTo>
                    <a:pt x="34" y="8"/>
                    <a:pt x="26" y="0"/>
                    <a:pt x="17" y="0"/>
                  </a:cubicBezTo>
                  <a:cubicBezTo>
                    <a:pt x="8" y="0"/>
                    <a:pt x="0" y="8"/>
                    <a:pt x="0" y="17"/>
                  </a:cubicBezTo>
                  <a:cubicBezTo>
                    <a:pt x="0" y="170"/>
                    <a:pt x="0" y="170"/>
                    <a:pt x="0" y="170"/>
                  </a:cubicBezTo>
                  <a:cubicBezTo>
                    <a:pt x="0" y="176"/>
                    <a:pt x="3" y="181"/>
                    <a:pt x="8" y="184"/>
                  </a:cubicBezTo>
                  <a:cubicBezTo>
                    <a:pt x="5" y="190"/>
                    <a:pt x="3" y="197"/>
                    <a:pt x="3" y="204"/>
                  </a:cubicBezTo>
                  <a:cubicBezTo>
                    <a:pt x="3" y="251"/>
                    <a:pt x="3" y="251"/>
                    <a:pt x="3" y="251"/>
                  </a:cubicBezTo>
                  <a:cubicBezTo>
                    <a:pt x="3" y="259"/>
                    <a:pt x="10" y="266"/>
                    <a:pt x="18" y="266"/>
                  </a:cubicBezTo>
                  <a:cubicBezTo>
                    <a:pt x="25" y="266"/>
                    <a:pt x="32" y="259"/>
                    <a:pt x="32" y="251"/>
                  </a:cubicBezTo>
                  <a:cubicBezTo>
                    <a:pt x="32" y="204"/>
                    <a:pt x="32" y="204"/>
                    <a:pt x="32" y="204"/>
                  </a:cubicBezTo>
                  <a:cubicBezTo>
                    <a:pt x="32" y="197"/>
                    <a:pt x="37" y="192"/>
                    <a:pt x="43" y="192"/>
                  </a:cubicBezTo>
                  <a:cubicBezTo>
                    <a:pt x="91" y="192"/>
                    <a:pt x="91" y="192"/>
                    <a:pt x="91" y="192"/>
                  </a:cubicBezTo>
                  <a:cubicBezTo>
                    <a:pt x="97" y="192"/>
                    <a:pt x="103" y="197"/>
                    <a:pt x="103" y="204"/>
                  </a:cubicBezTo>
                  <a:cubicBezTo>
                    <a:pt x="103" y="251"/>
                    <a:pt x="103" y="251"/>
                    <a:pt x="103" y="251"/>
                  </a:cubicBezTo>
                  <a:cubicBezTo>
                    <a:pt x="103" y="259"/>
                    <a:pt x="109" y="266"/>
                    <a:pt x="117" y="266"/>
                  </a:cubicBezTo>
                  <a:cubicBezTo>
                    <a:pt x="125" y="266"/>
                    <a:pt x="131" y="259"/>
                    <a:pt x="131" y="251"/>
                  </a:cubicBezTo>
                  <a:cubicBezTo>
                    <a:pt x="131" y="204"/>
                    <a:pt x="131" y="204"/>
                    <a:pt x="131" y="204"/>
                  </a:cubicBezTo>
                  <a:cubicBezTo>
                    <a:pt x="131" y="197"/>
                    <a:pt x="129" y="190"/>
                    <a:pt x="126" y="185"/>
                  </a:cubicBezTo>
                  <a:cubicBezTo>
                    <a:pt x="132" y="182"/>
                    <a:pt x="135" y="176"/>
                    <a:pt x="135" y="170"/>
                  </a:cubicBezTo>
                  <a:close/>
                  <a:moveTo>
                    <a:pt x="135" y="170"/>
                  </a:moveTo>
                  <a:cubicBezTo>
                    <a:pt x="135" y="170"/>
                    <a:pt x="135" y="170"/>
                    <a:pt x="135" y="170"/>
                  </a:cubicBezTo>
                </a:path>
              </a:pathLst>
            </a:custGeom>
            <a:grpFill/>
            <a:ln w="9525">
              <a:noFill/>
              <a:round/>
            </a:ln>
          </p:spPr>
          <p:txBody>
            <a:bodyPr vert="horz" wrap="square" lIns="91440" tIns="45720" rIns="91440" bIns="45720" numCol="1" anchor="t" anchorCtr="0" compatLnSpc="1"/>
            <a:p>
              <a:endParaRPr lang="en-US">
                <a:sym typeface="+mn-lt"/>
              </a:endParaRPr>
            </a:p>
          </p:txBody>
        </p:sp>
        <p:sp>
          <p:nvSpPr>
            <p:cNvPr id="46" name="Freeform 30"/>
            <p:cNvSpPr>
              <a:spLocks noEditPoints="1"/>
            </p:cNvSpPr>
            <p:nvPr/>
          </p:nvSpPr>
          <p:spPr bwMode="auto">
            <a:xfrm>
              <a:off x="5495925" y="3960813"/>
              <a:ext cx="366713" cy="295275"/>
            </a:xfrm>
            <a:custGeom>
              <a:avLst/>
              <a:gdLst/>
              <a:ahLst/>
              <a:cxnLst>
                <a:cxn ang="0">
                  <a:pos x="206" y="0"/>
                </a:cxn>
                <a:cxn ang="0">
                  <a:pos x="17" y="0"/>
                </a:cxn>
                <a:cxn ang="0">
                  <a:pos x="0" y="16"/>
                </a:cxn>
                <a:cxn ang="0">
                  <a:pos x="17" y="32"/>
                </a:cxn>
                <a:cxn ang="0">
                  <a:pos x="39" y="32"/>
                </a:cxn>
                <a:cxn ang="0">
                  <a:pos x="39" y="177"/>
                </a:cxn>
                <a:cxn ang="0">
                  <a:pos x="183" y="177"/>
                </a:cxn>
                <a:cxn ang="0">
                  <a:pos x="183" y="32"/>
                </a:cxn>
                <a:cxn ang="0">
                  <a:pos x="206" y="32"/>
                </a:cxn>
                <a:cxn ang="0">
                  <a:pos x="222" y="16"/>
                </a:cxn>
                <a:cxn ang="0">
                  <a:pos x="206" y="0"/>
                </a:cxn>
                <a:cxn ang="0">
                  <a:pos x="206" y="0"/>
                </a:cxn>
                <a:cxn ang="0">
                  <a:pos x="206" y="0"/>
                </a:cxn>
              </a:cxnLst>
              <a:rect l="0" t="0" r="r" b="b"/>
              <a:pathLst>
                <a:path w="222" h="177">
                  <a:moveTo>
                    <a:pt x="206" y="0"/>
                  </a:moveTo>
                  <a:cubicBezTo>
                    <a:pt x="17" y="0"/>
                    <a:pt x="17" y="0"/>
                    <a:pt x="17" y="0"/>
                  </a:cubicBezTo>
                  <a:cubicBezTo>
                    <a:pt x="8" y="0"/>
                    <a:pt x="0" y="7"/>
                    <a:pt x="0" y="16"/>
                  </a:cubicBezTo>
                  <a:cubicBezTo>
                    <a:pt x="0" y="25"/>
                    <a:pt x="8" y="32"/>
                    <a:pt x="17" y="32"/>
                  </a:cubicBezTo>
                  <a:cubicBezTo>
                    <a:pt x="39" y="32"/>
                    <a:pt x="39" y="32"/>
                    <a:pt x="39" y="32"/>
                  </a:cubicBezTo>
                  <a:cubicBezTo>
                    <a:pt x="39" y="177"/>
                    <a:pt x="39" y="177"/>
                    <a:pt x="39" y="177"/>
                  </a:cubicBezTo>
                  <a:cubicBezTo>
                    <a:pt x="183" y="177"/>
                    <a:pt x="183" y="177"/>
                    <a:pt x="183" y="177"/>
                  </a:cubicBezTo>
                  <a:cubicBezTo>
                    <a:pt x="183" y="32"/>
                    <a:pt x="183" y="32"/>
                    <a:pt x="183" y="32"/>
                  </a:cubicBezTo>
                  <a:cubicBezTo>
                    <a:pt x="206" y="32"/>
                    <a:pt x="206" y="32"/>
                    <a:pt x="206" y="32"/>
                  </a:cubicBezTo>
                  <a:cubicBezTo>
                    <a:pt x="215" y="32"/>
                    <a:pt x="222" y="25"/>
                    <a:pt x="222" y="16"/>
                  </a:cubicBezTo>
                  <a:cubicBezTo>
                    <a:pt x="222" y="7"/>
                    <a:pt x="215" y="0"/>
                    <a:pt x="206" y="0"/>
                  </a:cubicBezTo>
                  <a:close/>
                  <a:moveTo>
                    <a:pt x="206" y="0"/>
                  </a:moveTo>
                  <a:cubicBezTo>
                    <a:pt x="206" y="0"/>
                    <a:pt x="206" y="0"/>
                    <a:pt x="206" y="0"/>
                  </a:cubicBezTo>
                </a:path>
              </a:pathLst>
            </a:custGeom>
            <a:grpFill/>
            <a:ln w="9525">
              <a:noFill/>
              <a:round/>
            </a:ln>
          </p:spPr>
          <p:txBody>
            <a:bodyPr vert="horz" wrap="square" lIns="91440" tIns="45720" rIns="91440" bIns="45720" numCol="1" anchor="t" anchorCtr="0" compatLnSpc="1"/>
            <a:p>
              <a:endParaRPr lang="en-US">
                <a:sym typeface="+mn-lt"/>
              </a:endParaRPr>
            </a:p>
          </p:txBody>
        </p:sp>
        <p:sp>
          <p:nvSpPr>
            <p:cNvPr id="47" name="Freeform 31"/>
            <p:cNvSpPr>
              <a:spLocks noEditPoints="1"/>
            </p:cNvSpPr>
            <p:nvPr/>
          </p:nvSpPr>
          <p:spPr bwMode="auto">
            <a:xfrm>
              <a:off x="5589588" y="3749675"/>
              <a:ext cx="254000" cy="203200"/>
            </a:xfrm>
            <a:custGeom>
              <a:avLst/>
              <a:gdLst/>
              <a:ahLst/>
              <a:cxnLst>
                <a:cxn ang="0">
                  <a:pos x="93" y="14"/>
                </a:cxn>
                <a:cxn ang="0">
                  <a:pos x="78" y="47"/>
                </a:cxn>
                <a:cxn ang="0">
                  <a:pos x="121" y="66"/>
                </a:cxn>
                <a:cxn ang="0">
                  <a:pos x="108" y="107"/>
                </a:cxn>
                <a:cxn ang="0">
                  <a:pos x="7" y="107"/>
                </a:cxn>
                <a:cxn ang="0">
                  <a:pos x="0" y="114"/>
                </a:cxn>
                <a:cxn ang="0">
                  <a:pos x="7" y="122"/>
                </a:cxn>
                <a:cxn ang="0">
                  <a:pos x="113" y="122"/>
                </a:cxn>
                <a:cxn ang="0">
                  <a:pos x="120" y="117"/>
                </a:cxn>
                <a:cxn ang="0">
                  <a:pos x="153" y="10"/>
                </a:cxn>
                <a:cxn ang="0">
                  <a:pos x="148" y="1"/>
                </a:cxn>
                <a:cxn ang="0">
                  <a:pos x="139" y="6"/>
                </a:cxn>
                <a:cxn ang="0">
                  <a:pos x="131" y="31"/>
                </a:cxn>
                <a:cxn ang="0">
                  <a:pos x="93" y="14"/>
                </a:cxn>
                <a:cxn ang="0">
                  <a:pos x="90" y="49"/>
                </a:cxn>
                <a:cxn ang="0">
                  <a:pos x="82" y="46"/>
                </a:cxn>
                <a:cxn ang="0">
                  <a:pos x="86" y="38"/>
                </a:cxn>
                <a:cxn ang="0">
                  <a:pos x="90" y="49"/>
                </a:cxn>
                <a:cxn ang="0">
                  <a:pos x="91" y="25"/>
                </a:cxn>
                <a:cxn ang="0">
                  <a:pos x="95" y="18"/>
                </a:cxn>
                <a:cxn ang="0">
                  <a:pos x="102" y="21"/>
                </a:cxn>
                <a:cxn ang="0">
                  <a:pos x="91" y="25"/>
                </a:cxn>
                <a:cxn ang="0">
                  <a:pos x="110" y="55"/>
                </a:cxn>
                <a:cxn ang="0">
                  <a:pos x="103" y="38"/>
                </a:cxn>
                <a:cxn ang="0">
                  <a:pos x="120" y="31"/>
                </a:cxn>
                <a:cxn ang="0">
                  <a:pos x="128" y="42"/>
                </a:cxn>
                <a:cxn ang="0">
                  <a:pos x="125" y="52"/>
                </a:cxn>
                <a:cxn ang="0">
                  <a:pos x="110" y="55"/>
                </a:cxn>
                <a:cxn ang="0">
                  <a:pos x="110" y="55"/>
                </a:cxn>
                <a:cxn ang="0">
                  <a:pos x="110" y="55"/>
                </a:cxn>
              </a:cxnLst>
              <a:rect l="0" t="0" r="r" b="b"/>
              <a:pathLst>
                <a:path w="154" h="122">
                  <a:moveTo>
                    <a:pt x="93" y="14"/>
                  </a:moveTo>
                  <a:cubicBezTo>
                    <a:pt x="78" y="47"/>
                    <a:pt x="78" y="47"/>
                    <a:pt x="78" y="47"/>
                  </a:cubicBezTo>
                  <a:cubicBezTo>
                    <a:pt x="121" y="66"/>
                    <a:pt x="121" y="66"/>
                    <a:pt x="121" y="66"/>
                  </a:cubicBezTo>
                  <a:cubicBezTo>
                    <a:pt x="108" y="107"/>
                    <a:pt x="108" y="107"/>
                    <a:pt x="108" y="107"/>
                  </a:cubicBezTo>
                  <a:cubicBezTo>
                    <a:pt x="7" y="107"/>
                    <a:pt x="7" y="107"/>
                    <a:pt x="7" y="107"/>
                  </a:cubicBezTo>
                  <a:cubicBezTo>
                    <a:pt x="3" y="107"/>
                    <a:pt x="0" y="111"/>
                    <a:pt x="0" y="114"/>
                  </a:cubicBezTo>
                  <a:cubicBezTo>
                    <a:pt x="0" y="118"/>
                    <a:pt x="3" y="122"/>
                    <a:pt x="7" y="122"/>
                  </a:cubicBezTo>
                  <a:cubicBezTo>
                    <a:pt x="113" y="122"/>
                    <a:pt x="113" y="122"/>
                    <a:pt x="113" y="122"/>
                  </a:cubicBezTo>
                  <a:cubicBezTo>
                    <a:pt x="116" y="122"/>
                    <a:pt x="119" y="120"/>
                    <a:pt x="120" y="117"/>
                  </a:cubicBezTo>
                  <a:cubicBezTo>
                    <a:pt x="153" y="10"/>
                    <a:pt x="153" y="10"/>
                    <a:pt x="153" y="10"/>
                  </a:cubicBezTo>
                  <a:cubicBezTo>
                    <a:pt x="154" y="6"/>
                    <a:pt x="152" y="3"/>
                    <a:pt x="148" y="1"/>
                  </a:cubicBezTo>
                  <a:cubicBezTo>
                    <a:pt x="144" y="0"/>
                    <a:pt x="140" y="2"/>
                    <a:pt x="139" y="6"/>
                  </a:cubicBezTo>
                  <a:cubicBezTo>
                    <a:pt x="131" y="31"/>
                    <a:pt x="131" y="31"/>
                    <a:pt x="131" y="31"/>
                  </a:cubicBezTo>
                  <a:lnTo>
                    <a:pt x="93" y="14"/>
                  </a:lnTo>
                  <a:close/>
                  <a:moveTo>
                    <a:pt x="90" y="49"/>
                  </a:moveTo>
                  <a:cubicBezTo>
                    <a:pt x="82" y="46"/>
                    <a:pt x="82" y="46"/>
                    <a:pt x="82" y="46"/>
                  </a:cubicBezTo>
                  <a:cubicBezTo>
                    <a:pt x="86" y="38"/>
                    <a:pt x="86" y="38"/>
                    <a:pt x="86" y="38"/>
                  </a:cubicBezTo>
                  <a:cubicBezTo>
                    <a:pt x="89" y="41"/>
                    <a:pt x="91" y="45"/>
                    <a:pt x="90" y="49"/>
                  </a:cubicBezTo>
                  <a:close/>
                  <a:moveTo>
                    <a:pt x="91" y="25"/>
                  </a:moveTo>
                  <a:cubicBezTo>
                    <a:pt x="95" y="18"/>
                    <a:pt x="95" y="18"/>
                    <a:pt x="95" y="18"/>
                  </a:cubicBezTo>
                  <a:cubicBezTo>
                    <a:pt x="102" y="21"/>
                    <a:pt x="102" y="21"/>
                    <a:pt x="102" y="21"/>
                  </a:cubicBezTo>
                  <a:cubicBezTo>
                    <a:pt x="100" y="25"/>
                    <a:pt x="96" y="26"/>
                    <a:pt x="91" y="25"/>
                  </a:cubicBezTo>
                  <a:close/>
                  <a:moveTo>
                    <a:pt x="110" y="55"/>
                  </a:moveTo>
                  <a:cubicBezTo>
                    <a:pt x="103" y="53"/>
                    <a:pt x="100" y="45"/>
                    <a:pt x="103" y="38"/>
                  </a:cubicBezTo>
                  <a:cubicBezTo>
                    <a:pt x="106" y="32"/>
                    <a:pt x="114" y="29"/>
                    <a:pt x="120" y="31"/>
                  </a:cubicBezTo>
                  <a:cubicBezTo>
                    <a:pt x="125" y="33"/>
                    <a:pt x="127" y="37"/>
                    <a:pt x="128" y="42"/>
                  </a:cubicBezTo>
                  <a:cubicBezTo>
                    <a:pt x="125" y="52"/>
                    <a:pt x="125" y="52"/>
                    <a:pt x="125" y="52"/>
                  </a:cubicBezTo>
                  <a:cubicBezTo>
                    <a:pt x="121" y="56"/>
                    <a:pt x="115" y="58"/>
                    <a:pt x="110" y="55"/>
                  </a:cubicBezTo>
                  <a:close/>
                  <a:moveTo>
                    <a:pt x="110" y="55"/>
                  </a:moveTo>
                  <a:cubicBezTo>
                    <a:pt x="110" y="55"/>
                    <a:pt x="110" y="55"/>
                    <a:pt x="110" y="55"/>
                  </a:cubicBezTo>
                </a:path>
              </a:pathLst>
            </a:custGeom>
            <a:grpFill/>
            <a:ln w="9525">
              <a:noFill/>
              <a:round/>
            </a:ln>
          </p:spPr>
          <p:txBody>
            <a:bodyPr vert="horz" wrap="square" lIns="91440" tIns="45720" rIns="91440" bIns="45720" numCol="1" anchor="t" anchorCtr="0" compatLnSpc="1"/>
            <a:p>
              <a:endParaRPr lang="en-US">
                <a:sym typeface="+mn-lt"/>
              </a:endParaRPr>
            </a:p>
          </p:txBody>
        </p:sp>
      </p:grpSp>
      <p:sp>
        <p:nvSpPr>
          <p:cNvPr id="30" name="Freeform 201"/>
          <p:cNvSpPr>
            <a:spLocks noEditPoints="1"/>
          </p:cNvSpPr>
          <p:nvPr/>
        </p:nvSpPr>
        <p:spPr bwMode="auto">
          <a:xfrm>
            <a:off x="2734773" y="2292568"/>
            <a:ext cx="362654" cy="362654"/>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chemeClr val="tx1">
              <a:lumMod val="75000"/>
              <a:lumOff val="25000"/>
            </a:schemeClr>
          </a:solidFill>
          <a:ln w="0">
            <a:noFill/>
            <a:prstDash val="solid"/>
            <a:round/>
          </a:ln>
        </p:spPr>
        <p:txBody>
          <a:bodyPr vert="horz" wrap="square" lIns="91440" tIns="45720" rIns="91440" bIns="45720" numCol="1" anchor="t" anchorCtr="0" compatLnSpc="1"/>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933450"/>
            <a:ext cx="3048000" cy="1171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文本占位符 3"/>
          <p:cNvSpPr txBox="1"/>
          <p:nvPr/>
        </p:nvSpPr>
        <p:spPr>
          <a:xfrm>
            <a:off x="3295560" y="1456733"/>
            <a:ext cx="6208850" cy="13884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00"/>
              </a:lnSpc>
              <a:buNone/>
            </a:pPr>
            <a:r>
              <a:rPr lang="en-US" altLang="zh-CN" sz="1600" b="1">
                <a:solidFill>
                  <a:schemeClr val="bg2">
                    <a:lumMod val="50000"/>
                  </a:schemeClr>
                </a:solidFill>
                <a:latin typeface="Arial Bold" panose="020B0604020202020204" charset="0"/>
                <a:cs typeface="Arial Bold" panose="020B0604020202020204" charset="0"/>
                <a:sym typeface="+mn-lt"/>
              </a:rPr>
              <a:t>Assessment of tidiness and quality issues in the dataset.</a:t>
            </a:r>
            <a:endParaRPr lang="en-US" altLang="zh-CN" sz="1600" b="1">
              <a:solidFill>
                <a:schemeClr val="bg2">
                  <a:lumMod val="50000"/>
                </a:schemeClr>
              </a:solidFill>
              <a:latin typeface="Arial Bold" panose="020B0604020202020204" charset="0"/>
              <a:cs typeface="Arial Bold" panose="020B0604020202020204" charset="0"/>
              <a:sym typeface="+mn-lt"/>
            </a:endParaRPr>
          </a:p>
          <a:p>
            <a:pPr marL="0" indent="0">
              <a:lnSpc>
                <a:spcPts val="2100"/>
              </a:lnSpc>
              <a:buNone/>
            </a:pPr>
            <a:r>
              <a:rPr lang="en-US" altLang="zh-CN" sz="1600">
                <a:solidFill>
                  <a:schemeClr val="bg2">
                    <a:lumMod val="50000"/>
                  </a:schemeClr>
                </a:solidFill>
                <a:sym typeface="+mn-lt"/>
              </a:rPr>
              <a:t>Prescence of missing rows. Missing rows will be dropped to avoid messing up the dataset.</a:t>
            </a:r>
            <a:endParaRPr lang="en-US" altLang="zh-CN" sz="1600">
              <a:solidFill>
                <a:schemeClr val="bg2">
                  <a:lumMod val="50000"/>
                </a:schemeClr>
              </a:solidFill>
              <a:sym typeface="+mn-lt"/>
            </a:endParaRPr>
          </a:p>
          <a:p>
            <a:pPr marL="0" indent="0">
              <a:lnSpc>
                <a:spcPts val="2100"/>
              </a:lnSpc>
              <a:buNone/>
            </a:pPr>
            <a:r>
              <a:rPr lang="en-US" altLang="zh-CN" sz="1600">
                <a:solidFill>
                  <a:schemeClr val="bg2">
                    <a:lumMod val="50000"/>
                  </a:schemeClr>
                </a:solidFill>
                <a:sym typeface="+mn-lt"/>
              </a:rPr>
              <a:t>Irrelevant columns. Unnecessary and irrelvant columns which includes;Unnamed: 0,ID,IUCR,Beat,Community Area,FBI Code,X Coordinate,Y Coordinate should be dropped to avoid complicating the dataset.</a:t>
            </a:r>
            <a:endParaRPr lang="en-US" altLang="zh-CN" sz="1600">
              <a:solidFill>
                <a:schemeClr val="bg2">
                  <a:lumMod val="50000"/>
                </a:schemeClr>
              </a:solidFill>
              <a:sym typeface="+mn-lt"/>
            </a:endParaRPr>
          </a:p>
          <a:p>
            <a:pPr marL="0" indent="0">
              <a:lnSpc>
                <a:spcPts val="2100"/>
              </a:lnSpc>
              <a:buNone/>
            </a:pPr>
            <a:r>
              <a:rPr lang="en-US" altLang="zh-CN" sz="1600">
                <a:solidFill>
                  <a:schemeClr val="bg2">
                    <a:lumMod val="50000"/>
                  </a:schemeClr>
                </a:solidFill>
                <a:sym typeface="+mn-lt"/>
              </a:rPr>
              <a:t>Changing the date datatype from object to datetime</a:t>
            </a:r>
            <a:endParaRPr lang="en-US" altLang="zh-CN" sz="1600">
              <a:solidFill>
                <a:schemeClr val="bg2">
                  <a:lumMod val="50000"/>
                </a:schemeClr>
              </a:solidFill>
              <a:sym typeface="+mn-lt"/>
            </a:endParaRPr>
          </a:p>
          <a:p>
            <a:pPr marL="0" indent="0">
              <a:lnSpc>
                <a:spcPts val="2100"/>
              </a:lnSpc>
              <a:buNone/>
            </a:pPr>
            <a:r>
              <a:rPr lang="en-US" altLang="zh-CN" sz="1600">
                <a:solidFill>
                  <a:schemeClr val="bg2">
                    <a:lumMod val="50000"/>
                  </a:schemeClr>
                </a:solidFill>
                <a:sym typeface="+mn-lt"/>
              </a:rPr>
              <a:t>Spaces between words in column titles. Renaming columns titles to remove space between words</a:t>
            </a:r>
            <a:endParaRPr lang="en-US" altLang="zh-CN" sz="1600">
              <a:solidFill>
                <a:schemeClr val="bg2">
                  <a:lumMod val="50000"/>
                </a:schemeClr>
              </a:solidFill>
              <a:sym typeface="+mn-lt"/>
            </a:endParaRPr>
          </a:p>
        </p:txBody>
      </p:sp>
      <p:sp>
        <p:nvSpPr>
          <p:cNvPr id="4" name="文本占位符 4"/>
          <p:cNvSpPr txBox="1"/>
          <p:nvPr/>
        </p:nvSpPr>
        <p:spPr>
          <a:xfrm>
            <a:off x="64045" y="1244100"/>
            <a:ext cx="4102101" cy="441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t>Data Assessment</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2344420" y="3581400"/>
            <a:ext cx="7374255" cy="1233170"/>
          </a:xfrm>
        </p:spPr>
        <p:txBody>
          <a:bodyPr>
            <a:normAutofit/>
          </a:bodyPr>
          <a:lstStyle/>
          <a:p>
            <a:r>
              <a:rPr lang="en-US" altLang="zh-CN" sz="3600">
                <a:sym typeface="+mn-lt"/>
              </a:rPr>
              <a:t> 2,070,581 Entries and 21 Features</a:t>
            </a:r>
            <a:endParaRPr lang="en-US" altLang="zh-CN" sz="3600">
              <a:sym typeface="+mn-lt"/>
            </a:endParaRPr>
          </a:p>
        </p:txBody>
      </p:sp>
      <p:sp>
        <p:nvSpPr>
          <p:cNvPr id="3" name="文本占位符 2"/>
          <p:cNvSpPr>
            <a:spLocks noGrp="1"/>
          </p:cNvSpPr>
          <p:nvPr>
            <p:ph type="body" sz="quarter" idx="14"/>
          </p:nvPr>
        </p:nvSpPr>
        <p:spPr/>
        <p:txBody>
          <a:bodyPr/>
          <a:lstStyle/>
          <a:p>
            <a:r>
              <a:rPr lang="en-US" altLang="zh-CN" dirty="0">
                <a:sym typeface="+mn-lt"/>
              </a:rPr>
              <a:t>Data Structure</a:t>
            </a:r>
            <a:endParaRPr lang="en-US" altLang="zh-CN" dirty="0">
              <a:sym typeface="+mn-lt"/>
            </a:endParaRPr>
          </a:p>
        </p:txBody>
      </p:sp>
      <p:cxnSp>
        <p:nvCxnSpPr>
          <p:cNvPr id="4" name="直接连接符 3"/>
          <p:cNvCxnSpPr/>
          <p:nvPr/>
        </p:nvCxnSpPr>
        <p:spPr>
          <a:xfrm>
            <a:off x="5538000" y="3581400"/>
            <a:ext cx="1116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6079490" y="287655"/>
            <a:ext cx="5893435" cy="1862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Wingdings" panose="05000000000000000000" pitchFamily="2" charset="2"/>
              <a:buNone/>
            </a:pPr>
            <a:r>
              <a:rPr lang="en-US" altLang="zh-CN" sz="1400" dirty="0">
                <a:solidFill>
                  <a:schemeClr val="tx1"/>
                </a:solidFill>
                <a:sym typeface="+mn-lt"/>
              </a:rPr>
              <a:t>Crime count analysis carried out on the types of crime from year 2001 to 2022 shows that theft is the most common type of crime. The top five crimes are </a:t>
            </a:r>
            <a:r>
              <a:rPr lang="en-US" altLang="zh-CN" sz="1400" b="1" dirty="0">
                <a:solidFill>
                  <a:schemeClr val="tx1"/>
                </a:solidFill>
                <a:latin typeface="Arial Bold" panose="020B0604020202020204" charset="0"/>
                <a:cs typeface="Arial Bold" panose="020B0604020202020204" charset="0"/>
                <a:sym typeface="+mn-lt"/>
              </a:rPr>
              <a:t>Theft</a:t>
            </a:r>
            <a:r>
              <a:rPr lang="en-US" altLang="zh-CN" sz="1400" dirty="0">
                <a:solidFill>
                  <a:schemeClr val="tx1"/>
                </a:solidFill>
                <a:sym typeface="+mn-lt"/>
              </a:rPr>
              <a:t>, </a:t>
            </a:r>
            <a:r>
              <a:rPr lang="en-US" altLang="zh-CN" sz="1400" b="1" dirty="0">
                <a:solidFill>
                  <a:schemeClr val="tx1"/>
                </a:solidFill>
                <a:latin typeface="Arial Bold" panose="020B0604020202020204" charset="0"/>
                <a:cs typeface="Arial Bold" panose="020B0604020202020204" charset="0"/>
                <a:sym typeface="+mn-lt"/>
              </a:rPr>
              <a:t>Battery</a:t>
            </a:r>
            <a:r>
              <a:rPr lang="en-US" altLang="zh-CN" sz="1400" dirty="0">
                <a:solidFill>
                  <a:schemeClr val="tx1"/>
                </a:solidFill>
                <a:sym typeface="+mn-lt"/>
              </a:rPr>
              <a:t>,</a:t>
            </a:r>
            <a:r>
              <a:rPr lang="en-US" altLang="zh-CN" sz="1400" b="1" dirty="0">
                <a:solidFill>
                  <a:schemeClr val="tx1"/>
                </a:solidFill>
                <a:latin typeface="Arial Bold" panose="020B0604020202020204" charset="0"/>
                <a:cs typeface="Arial Bold" panose="020B0604020202020204" charset="0"/>
                <a:sym typeface="+mn-lt"/>
              </a:rPr>
              <a:t> Criminal violation</a:t>
            </a:r>
            <a:r>
              <a:rPr lang="en-US" altLang="zh-CN" sz="1400" dirty="0">
                <a:solidFill>
                  <a:schemeClr val="tx1"/>
                </a:solidFill>
                <a:sym typeface="+mn-lt"/>
              </a:rPr>
              <a:t>, </a:t>
            </a:r>
            <a:r>
              <a:rPr lang="en-US" altLang="zh-CN" sz="1400" b="1" dirty="0">
                <a:solidFill>
                  <a:schemeClr val="tx1"/>
                </a:solidFill>
                <a:latin typeface="Arial Bold" panose="020B0604020202020204" charset="0"/>
                <a:cs typeface="Arial Bold" panose="020B0604020202020204" charset="0"/>
                <a:sym typeface="+mn-lt"/>
              </a:rPr>
              <a:t>Narcotics</a:t>
            </a:r>
            <a:r>
              <a:rPr lang="en-US" altLang="zh-CN" sz="1400" dirty="0">
                <a:solidFill>
                  <a:schemeClr val="tx1"/>
                </a:solidFill>
                <a:sym typeface="+mn-lt"/>
              </a:rPr>
              <a:t> and </a:t>
            </a:r>
            <a:r>
              <a:rPr lang="en-US" altLang="zh-CN" sz="1400" b="1" dirty="0">
                <a:solidFill>
                  <a:schemeClr val="tx1"/>
                </a:solidFill>
                <a:latin typeface="Arial Bold" panose="020B0604020202020204" charset="0"/>
                <a:cs typeface="Arial Bold" panose="020B0604020202020204" charset="0"/>
                <a:sym typeface="+mn-lt"/>
              </a:rPr>
              <a:t>Assault</a:t>
            </a:r>
            <a:r>
              <a:rPr lang="en-US" altLang="zh-CN" sz="1400" dirty="0">
                <a:solidFill>
                  <a:schemeClr val="tx1"/>
                </a:solidFill>
                <a:sym typeface="+mn-lt"/>
              </a:rPr>
              <a:t>. Some of these crimes may be related to low jobs and low paying jobs hence, criminals maybe prone to quick wealth. Perhaps, the community may be sensitized on the importance of dignified wealth to reduce crime.</a:t>
            </a:r>
            <a:endParaRPr lang="en-US" altLang="zh-CN" sz="1400" dirty="0">
              <a:solidFill>
                <a:schemeClr val="tx1"/>
              </a:solidFill>
              <a:sym typeface="+mn-lt"/>
            </a:endParaRPr>
          </a:p>
          <a:p>
            <a:pPr marL="0" indent="0" algn="just">
              <a:lnSpc>
                <a:spcPct val="100000"/>
              </a:lnSpc>
              <a:buFont typeface="Wingdings" panose="05000000000000000000" pitchFamily="2" charset="2"/>
              <a:buNone/>
            </a:pPr>
            <a:endParaRPr lang="en-US" altLang="zh-CN" sz="1400" dirty="0">
              <a:solidFill>
                <a:schemeClr val="tx1"/>
              </a:solidFill>
              <a:sym typeface="+mn-lt"/>
            </a:endParaRPr>
          </a:p>
        </p:txBody>
      </p:sp>
      <p:sp>
        <p:nvSpPr>
          <p:cNvPr id="7" name="文本占位符 4"/>
          <p:cNvSpPr txBox="1"/>
          <p:nvPr/>
        </p:nvSpPr>
        <p:spPr>
          <a:xfrm>
            <a:off x="1236345" y="287655"/>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Which crimes are most likey to happen?</a:t>
            </a:r>
            <a:endParaRPr lang="en-US" altLang="zh-CN" sz="2000" dirty="0">
              <a:solidFill>
                <a:schemeClr val="accent1"/>
              </a:solidFill>
              <a:sym typeface="+mn-lt"/>
            </a:endParaRPr>
          </a:p>
        </p:txBody>
      </p:sp>
      <p:pic>
        <p:nvPicPr>
          <p:cNvPr id="17" name="Picture 16" descr="/Users/ebeleshaba/Desktop/Screenshot 2022-09-30 at 10.53.19.pngScreenshot 2022-09-30 at 10.53.19"/>
          <p:cNvPicPr>
            <a:picLocks noChangeAspect="1"/>
          </p:cNvPicPr>
          <p:nvPr/>
        </p:nvPicPr>
        <p:blipFill>
          <a:blip r:embed="rId1"/>
          <a:srcRect/>
          <a:stretch>
            <a:fillRect/>
          </a:stretch>
        </p:blipFill>
        <p:spPr>
          <a:xfrm>
            <a:off x="3039745" y="1920240"/>
            <a:ext cx="7166610" cy="47351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1236345" y="2212340"/>
            <a:ext cx="4025900" cy="2961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tx1"/>
                </a:solidFill>
                <a:sym typeface="+mn-lt"/>
              </a:rPr>
              <a:t>From the above the periods that are not safe for people to go out are in the </a:t>
            </a:r>
            <a:r>
              <a:rPr lang="en-US" altLang="zh-CN" sz="1600" b="1" dirty="0">
                <a:solidFill>
                  <a:schemeClr val="tx1"/>
                </a:solidFill>
                <a:latin typeface="Arial Bold" panose="020B0604020202020204" charset="0"/>
                <a:cs typeface="Arial Bold" panose="020B0604020202020204" charset="0"/>
                <a:sym typeface="+mn-lt"/>
              </a:rPr>
              <a:t>mornings</a:t>
            </a:r>
            <a:r>
              <a:rPr lang="en-US" altLang="zh-CN" sz="1600" dirty="0">
                <a:solidFill>
                  <a:schemeClr val="tx1"/>
                </a:solidFill>
                <a:sym typeface="+mn-lt"/>
              </a:rPr>
              <a:t> </a:t>
            </a:r>
            <a:r>
              <a:rPr lang="en-US" altLang="zh-CN" sz="1400" dirty="0">
                <a:solidFill>
                  <a:schemeClr val="tx1"/>
                </a:solidFill>
                <a:sym typeface="+mn-lt"/>
              </a:rPr>
              <a:t>and </a:t>
            </a:r>
            <a:r>
              <a:rPr lang="en-US" altLang="zh-CN" sz="1600" b="1" dirty="0">
                <a:solidFill>
                  <a:schemeClr val="tx1"/>
                </a:solidFill>
                <a:latin typeface="Arial Bold" panose="020B0604020202020204" charset="0"/>
                <a:cs typeface="Arial Bold" panose="020B0604020202020204" charset="0"/>
                <a:sym typeface="+mn-lt"/>
              </a:rPr>
              <a:t>nights</a:t>
            </a:r>
            <a:r>
              <a:rPr lang="en-US" altLang="zh-CN" sz="1400" dirty="0">
                <a:solidFill>
                  <a:schemeClr val="tx1"/>
                </a:solidFill>
                <a:sym typeface="+mn-lt"/>
              </a:rPr>
              <a:t>. This may be because there are not street lights or because people cars are not patroling at these hours. Whatever the reason maybe citizens should be advised to stay indoors or move with a group of people at these times</a:t>
            </a:r>
            <a:endParaRPr lang="en-US" altLang="zh-CN" sz="1400" dirty="0">
              <a:solidFill>
                <a:schemeClr val="tx1"/>
              </a:solidFill>
              <a:sym typeface="+mn-lt"/>
            </a:endParaRPr>
          </a:p>
        </p:txBody>
      </p:sp>
      <p:sp>
        <p:nvSpPr>
          <p:cNvPr id="7" name="文本占位符 4"/>
          <p:cNvSpPr txBox="1"/>
          <p:nvPr/>
        </p:nvSpPr>
        <p:spPr>
          <a:xfrm>
            <a:off x="1236345" y="1548130"/>
            <a:ext cx="4972050"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What periods of the day will crimes happen?</a:t>
            </a:r>
            <a:endParaRPr lang="en-US" altLang="zh-CN" sz="2000" dirty="0">
              <a:solidFill>
                <a:schemeClr val="accent1"/>
              </a:solidFill>
              <a:sym typeface="+mn-lt"/>
            </a:endParaRPr>
          </a:p>
        </p:txBody>
      </p:sp>
      <p:pic>
        <p:nvPicPr>
          <p:cNvPr id="17" name="Picture 16" descr="/Users/ebeleshaba/Desktop/Screenshot 2022-09-30 at 10.53.31.pngScreenshot 2022-09-30 at 10.53.31"/>
          <p:cNvPicPr>
            <a:picLocks noChangeAspect="1"/>
          </p:cNvPicPr>
          <p:nvPr/>
        </p:nvPicPr>
        <p:blipFill>
          <a:blip r:embed="rId1"/>
          <a:srcRect/>
          <a:stretch>
            <a:fillRect/>
          </a:stretch>
        </p:blipFill>
        <p:spPr>
          <a:xfrm>
            <a:off x="5442585" y="1351280"/>
            <a:ext cx="6684010" cy="4403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文本占位符 3"/>
          <p:cNvSpPr txBox="1"/>
          <p:nvPr/>
        </p:nvSpPr>
        <p:spPr>
          <a:xfrm>
            <a:off x="7002145" y="1715770"/>
            <a:ext cx="4496435" cy="34264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tx1"/>
                </a:solidFill>
                <a:sym typeface="+mn-lt"/>
              </a:rPr>
              <a:t>The top 10 locations where crime occurs were captured only. Residents should take care when passing through these areas to avoid becoming victims. Also more patrols should be carried out in these locations especially the </a:t>
            </a:r>
            <a:r>
              <a:rPr lang="en-US" altLang="zh-CN" sz="1600" b="1" dirty="0">
                <a:solidFill>
                  <a:schemeClr val="tx1"/>
                </a:solidFill>
                <a:latin typeface="Arial Bold" panose="020B0604020202020204" charset="0"/>
                <a:cs typeface="Arial Bold" panose="020B0604020202020204" charset="0"/>
                <a:sym typeface="+mn-lt"/>
              </a:rPr>
              <a:t>streets</a:t>
            </a:r>
            <a:r>
              <a:rPr lang="en-US" altLang="zh-CN" sz="1400" dirty="0">
                <a:solidFill>
                  <a:schemeClr val="tx1"/>
                </a:solidFill>
                <a:sym typeface="+mn-lt"/>
              </a:rPr>
              <a:t>, </a:t>
            </a:r>
            <a:r>
              <a:rPr lang="en-US" altLang="zh-CN" sz="1600" b="1" dirty="0">
                <a:solidFill>
                  <a:schemeClr val="tx1"/>
                </a:solidFill>
                <a:latin typeface="Arial Bold" panose="020B0604020202020204" charset="0"/>
                <a:cs typeface="Arial Bold" panose="020B0604020202020204" charset="0"/>
                <a:sym typeface="+mn-lt"/>
              </a:rPr>
              <a:t>residencial areas</a:t>
            </a:r>
            <a:r>
              <a:rPr lang="en-US" altLang="zh-CN" sz="1400" dirty="0">
                <a:solidFill>
                  <a:schemeClr val="tx1"/>
                </a:solidFill>
                <a:sym typeface="+mn-lt"/>
              </a:rPr>
              <a:t>, the </a:t>
            </a:r>
            <a:r>
              <a:rPr lang="en-US" altLang="zh-CN" sz="1600" b="1" dirty="0">
                <a:solidFill>
                  <a:schemeClr val="tx1"/>
                </a:solidFill>
                <a:latin typeface="Arial Bold" panose="020B0604020202020204" charset="0"/>
                <a:cs typeface="Arial Bold" panose="020B0604020202020204" charset="0"/>
                <a:sym typeface="+mn-lt"/>
              </a:rPr>
              <a:t>sidewalk </a:t>
            </a:r>
            <a:r>
              <a:rPr lang="en-US" altLang="zh-CN" sz="1400" dirty="0">
                <a:solidFill>
                  <a:schemeClr val="tx1"/>
                </a:solidFill>
                <a:sym typeface="+mn-lt"/>
              </a:rPr>
              <a:t>and so on.</a:t>
            </a:r>
            <a:endParaRPr lang="en-US" altLang="zh-CN" sz="1400" dirty="0">
              <a:solidFill>
                <a:schemeClr val="tx1"/>
              </a:solidFill>
              <a:sym typeface="+mn-lt"/>
            </a:endParaRPr>
          </a:p>
        </p:txBody>
      </p:sp>
      <p:sp>
        <p:nvSpPr>
          <p:cNvPr id="7" name="文本占位符 4"/>
          <p:cNvSpPr txBox="1"/>
          <p:nvPr/>
        </p:nvSpPr>
        <p:spPr>
          <a:xfrm>
            <a:off x="7002145" y="1157605"/>
            <a:ext cx="4859655" cy="44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Which locations are the unsafest ones?</a:t>
            </a:r>
            <a:endParaRPr lang="en-US" altLang="zh-CN" sz="2000" dirty="0">
              <a:solidFill>
                <a:schemeClr val="accent1"/>
              </a:solidFill>
              <a:sym typeface="+mn-lt"/>
            </a:endParaRPr>
          </a:p>
        </p:txBody>
      </p:sp>
      <p:pic>
        <p:nvPicPr>
          <p:cNvPr id="2" name="Picture Placeholder 2" descr="/Users/ebeleshaba/Desktop/Screenshot 2022-09-30 at 12.36.24.pngScreenshot 2022-09-30 at 12.36.24"/>
          <p:cNvPicPr>
            <a:picLocks noChangeAspect="1"/>
          </p:cNvPicPr>
          <p:nvPr/>
        </p:nvPicPr>
        <p:blipFill>
          <a:blip r:embed="rId1"/>
          <a:srcRect/>
          <a:stretch>
            <a:fillRect/>
          </a:stretch>
        </p:blipFill>
        <p:spPr>
          <a:xfrm>
            <a:off x="180975" y="669290"/>
            <a:ext cx="6041390" cy="5382260"/>
          </a:xfrm>
          <a:prstGeom prst="rect">
            <a:avLst/>
          </a:prstGeom>
        </p:spPr>
      </p:pic>
      <p:sp>
        <p:nvSpPr>
          <p:cNvPr id="3" name="Slide Number Placeholder 2"/>
          <p:cNvSpPr>
            <a:spLocks noGrp="1"/>
          </p:cNvSpPr>
          <p:nvPr>
            <p:ph type="sldNum" sz="quarter" idx="12"/>
          </p:nvPr>
        </p:nvSpPr>
        <p:spPr/>
        <p:txBody>
          <a:bodyPr/>
          <a:p>
            <a:fld id="{565CE74E-AB26-4998-AD42-012C4C1AD076}" type="slidenum">
              <a:rPr lang="zh-CN" altLang="en-US" smtClean="0">
                <a:solidFill>
                  <a:schemeClr val="tx1"/>
                </a:solidFill>
              </a:rPr>
            </a:fld>
            <a:endParaRPr lang="zh-CN" altLang="en-US" smtClean="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a:xfrm>
            <a:off x="1122680" y="1337310"/>
            <a:ext cx="4241800" cy="46780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2100"/>
              </a:lnSpc>
              <a:buFont typeface="Wingdings" panose="05000000000000000000" pitchFamily="2" charset="2"/>
              <a:buNone/>
            </a:pPr>
            <a:r>
              <a:rPr lang="en-US" altLang="zh-CN" sz="1400" dirty="0">
                <a:solidFill>
                  <a:schemeClr val="tx1"/>
                </a:solidFill>
                <a:sym typeface="+mn-lt"/>
              </a:rPr>
              <a:t>These linecharts are quite insightful, the first chart shows that crime gradually decreased over the years with the highest crime count in year </a:t>
            </a:r>
            <a:r>
              <a:rPr lang="en-US" altLang="zh-CN" sz="1600" b="1" dirty="0">
                <a:solidFill>
                  <a:schemeClr val="tx1"/>
                </a:solidFill>
                <a:latin typeface="Arial Bold" panose="020B0604020202020204" charset="0"/>
                <a:cs typeface="Arial Bold" panose="020B0604020202020204" charset="0"/>
                <a:sym typeface="+mn-lt"/>
              </a:rPr>
              <a:t>2003</a:t>
            </a:r>
            <a:r>
              <a:rPr lang="en-US" altLang="zh-CN" sz="1400" dirty="0">
                <a:solidFill>
                  <a:schemeClr val="tx1"/>
                </a:solidFill>
                <a:sym typeface="+mn-lt"/>
              </a:rPr>
              <a:t>, the community must be doing something correct to achieve this feet.</a:t>
            </a:r>
            <a:endParaRPr lang="en-US" altLang="zh-CN" sz="1400" dirty="0">
              <a:solidFill>
                <a:schemeClr val="tx1"/>
              </a:solidFill>
              <a:sym typeface="+mn-lt"/>
            </a:endParaRPr>
          </a:p>
          <a:p>
            <a:pPr marL="0" indent="0" algn="just">
              <a:lnSpc>
                <a:spcPts val="2100"/>
              </a:lnSpc>
              <a:buFont typeface="Wingdings" panose="05000000000000000000" pitchFamily="2" charset="2"/>
              <a:buNone/>
            </a:pPr>
            <a:r>
              <a:rPr lang="en-US" altLang="zh-CN" sz="1400" dirty="0">
                <a:solidFill>
                  <a:schemeClr val="tx1"/>
                </a:solidFill>
                <a:sym typeface="+mn-lt"/>
              </a:rPr>
              <a:t>From the second chart crime count trends over 21 years shows that crimes majorly occurs during </a:t>
            </a:r>
            <a:r>
              <a:rPr lang="en-US" altLang="zh-CN" sz="1600" b="1" dirty="0">
                <a:solidFill>
                  <a:schemeClr val="tx1"/>
                </a:solidFill>
                <a:latin typeface="Arial Bold" panose="020B0604020202020204" charset="0"/>
                <a:cs typeface="Arial Bold" panose="020B0604020202020204" charset="0"/>
                <a:sym typeface="+mn-lt"/>
              </a:rPr>
              <a:t>summer time and at the begining of fall</a:t>
            </a:r>
            <a:r>
              <a:rPr lang="en-US" altLang="zh-CN" sz="1400" dirty="0">
                <a:solidFill>
                  <a:schemeClr val="tx1"/>
                </a:solidFill>
                <a:sym typeface="+mn-lt"/>
              </a:rPr>
              <a:t>. The hot/warm weather may be a contributing factor to increase in crime.</a:t>
            </a:r>
            <a:endParaRPr lang="en-US" altLang="zh-CN" sz="1400" dirty="0">
              <a:solidFill>
                <a:schemeClr val="tx1"/>
              </a:solidFill>
              <a:sym typeface="+mn-lt"/>
            </a:endParaRPr>
          </a:p>
          <a:p>
            <a:pPr marL="0" indent="0" algn="just">
              <a:lnSpc>
                <a:spcPts val="2100"/>
              </a:lnSpc>
              <a:buFont typeface="Wingdings" panose="05000000000000000000" pitchFamily="2" charset="2"/>
              <a:buNone/>
            </a:pPr>
            <a:r>
              <a:rPr lang="en-US" altLang="zh-CN" sz="1400" dirty="0">
                <a:solidFill>
                  <a:schemeClr val="tx1"/>
                </a:solidFill>
                <a:sym typeface="+mn-lt"/>
              </a:rPr>
              <a:t>Finally the third linechart shows an almost steady crime rate except on the 1st day of the month were an increase can be seen and the 31st day of the month with a sharp decrease.</a:t>
            </a:r>
            <a:endParaRPr lang="en-US" altLang="zh-CN" sz="1400" dirty="0">
              <a:solidFill>
                <a:schemeClr val="tx1"/>
              </a:solidFill>
              <a:sym typeface="+mn-lt"/>
            </a:endParaRPr>
          </a:p>
        </p:txBody>
      </p:sp>
      <p:sp>
        <p:nvSpPr>
          <p:cNvPr id="7" name="文本占位符 4"/>
          <p:cNvSpPr txBox="1"/>
          <p:nvPr/>
        </p:nvSpPr>
        <p:spPr>
          <a:xfrm>
            <a:off x="1122585" y="474480"/>
            <a:ext cx="4102101" cy="441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solidFill>
                  <a:schemeClr val="accent1"/>
                </a:solidFill>
                <a:sym typeface="+mn-lt"/>
              </a:rPr>
              <a:t>How are the crime trends over days, month and year? which dates have the highest pick?</a:t>
            </a:r>
            <a:endParaRPr lang="en-US" altLang="zh-CN" sz="2000" dirty="0">
              <a:solidFill>
                <a:schemeClr val="accent1"/>
              </a:solidFill>
              <a:sym typeface="+mn-lt"/>
            </a:endParaRPr>
          </a:p>
        </p:txBody>
      </p:sp>
      <p:pic>
        <p:nvPicPr>
          <p:cNvPr id="9" name="Picture Placeholder 8" descr="/Users/ebeleshaba/Desktop/Screenshot 2022-09-30 at 13.29.29.pngScreenshot 2022-09-30 at 13.29.29"/>
          <p:cNvPicPr>
            <a:picLocks noChangeAspect="1"/>
          </p:cNvPicPr>
          <p:nvPr>
            <p:ph type="pic" sz="quarter" idx="10"/>
          </p:nvPr>
        </p:nvPicPr>
        <p:blipFill>
          <a:blip r:embed="rId1"/>
          <a:srcRect/>
          <a:stretch>
            <a:fillRect/>
          </a:stretch>
        </p:blipFill>
        <p:spPr>
          <a:xfrm>
            <a:off x="6268720" y="289878"/>
            <a:ext cx="5756275" cy="6277610"/>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23"/>
  <p:tag name="KSO_WM_UNIT_ISCONTENTSTITLE" val="0"/>
  <p:tag name="KSO_WM_UNIT_HIGHLIGHT" val="0"/>
  <p:tag name="KSO_WM_UNIT_COMPATIBLE" val="0"/>
  <p:tag name="KSO_WM_TEMPLATE_CATEGORY" val="custom"/>
  <p:tag name="KSO_WM_TEMPLATE_INDEX" val="20177430"/>
  <p:tag name="KSO_WM_DIAGRAM_GROUP_CODE" val="m1-1"/>
  <p:tag name="KSO_WM_UNIT_ID" val="custom20177430_21*a*1"/>
  <p:tag name="KSO_WM_UNIT_NOCLEAR" val="0"/>
  <p:tag name="KSO_WM_UNIT_DIAGRAM_ISNUMVISUAL" val="0"/>
  <p:tag name="KSO_WM_UNIT_DIAGRAM_ISREFERUNIT" val="0"/>
  <p:tag name="KSO_WM_UNIT_PRESET_TEXT" val="LOREM IPSUM DOLOR"/>
  <p:tag name="KSO_WM_UNIT_TEXT_FILL_FORE_SCHEMECOLOR_INDEX" val="5"/>
  <p:tag name="KSO_WM_UNIT_TEXT_FILL_TYPE" val="1"/>
  <p:tag name="KSO_WM_UNIT_USESOURCEFORMAT_APPLY" val="1"/>
</p:tagLst>
</file>

<file path=ppt/tags/tag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23"/>
  <p:tag name="KSO_WM_UNIT_ISCONTENTSTITLE" val="0"/>
  <p:tag name="KSO_WM_UNIT_HIGHLIGHT" val="0"/>
  <p:tag name="KSO_WM_UNIT_COMPATIBLE" val="0"/>
  <p:tag name="KSO_WM_TEMPLATE_CATEGORY" val="custom"/>
  <p:tag name="KSO_WM_TEMPLATE_INDEX" val="20177430"/>
  <p:tag name="KSO_WM_DIAGRAM_GROUP_CODE" val="m1-1"/>
  <p:tag name="KSO_WM_UNIT_ID" val="custom20177430_21*a*1"/>
  <p:tag name="KSO_WM_UNIT_NOCLEAR" val="0"/>
  <p:tag name="KSO_WM_UNIT_DIAGRAM_ISNUMVISUAL" val="0"/>
  <p:tag name="KSO_WM_UNIT_DIAGRAM_ISREFERUNIT" val="0"/>
  <p:tag name="KSO_WM_UNIT_PRESET_TEXT" val="LOREM IPSUM DOLOR"/>
  <p:tag name="KSO_WM_UNIT_TEXT_FILL_FORE_SCHEMECOLOR_INDEX" val="5"/>
  <p:tag name="KSO_WM_UNIT_TEXT_FILL_TYPE" val="1"/>
  <p:tag name="KSO_WM_UNIT_USESOURCEFORMAT_APPLY" val="1"/>
</p:tagLst>
</file>

<file path=ppt/theme/theme1.xml><?xml version="1.0" encoding="utf-8"?>
<a:theme xmlns:a="http://schemas.openxmlformats.org/drawingml/2006/main" name="Office 主题">
  <a:themeElements>
    <a:clrScheme name="配色方案">
      <a:dk1>
        <a:sysClr val="windowText" lastClr="000000"/>
      </a:dk1>
      <a:lt1>
        <a:sysClr val="window" lastClr="FFFFFF"/>
      </a:lt1>
      <a:dk2>
        <a:srgbClr val="44546A"/>
      </a:dk2>
      <a:lt2>
        <a:srgbClr val="E7E6E6"/>
      </a:lt2>
      <a:accent1>
        <a:srgbClr val="143163"/>
      </a:accent1>
      <a:accent2>
        <a:srgbClr val="2354AD"/>
      </a:accent2>
      <a:accent3>
        <a:srgbClr val="C3D4F3"/>
      </a:accent3>
      <a:accent4>
        <a:srgbClr val="C2C2C2"/>
      </a:accent4>
      <a:accent5>
        <a:srgbClr val="F2F2F2"/>
      </a:accent5>
      <a:accent6>
        <a:srgbClr val="C5E0B3"/>
      </a:accent6>
      <a:hlink>
        <a:srgbClr val="0563C1"/>
      </a:hlink>
      <a:folHlink>
        <a:srgbClr val="954F72"/>
      </a:folHlink>
    </a:clrScheme>
    <a:fontScheme name="v01qqhs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6743</Words>
  <Application>WPS Presentation</Application>
  <PresentationFormat>宽屏</PresentationFormat>
  <Paragraphs>115</Paragraphs>
  <Slides>17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Arial</vt:lpstr>
      <vt:lpstr>SimSun</vt:lpstr>
      <vt:lpstr>Wingdings</vt:lpstr>
      <vt:lpstr>黑体</vt:lpstr>
      <vt:lpstr>黑体-简</vt:lpstr>
      <vt:lpstr>Tempus Sans ITC</vt:lpstr>
      <vt:lpstr>苹方-简</vt:lpstr>
      <vt:lpstr>幼圆</vt:lpstr>
      <vt:lpstr>宋体-简</vt:lpstr>
      <vt:lpstr>Arial Bold</vt:lpstr>
      <vt:lpstr>Microsoft YaHei</vt:lpstr>
      <vt:lpstr>汉仪旗黑</vt:lpstr>
      <vt:lpstr>Calibri</vt:lpstr>
      <vt:lpstr>Helvetica Neue</vt:lpstr>
      <vt:lpstr>Arial Unicode MS</vt:lpstr>
      <vt:lpstr>SimSun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ebeleshaba</cp:lastModifiedBy>
  <cp:revision>70</cp:revision>
  <dcterms:created xsi:type="dcterms:W3CDTF">2022-09-30T14:54:17Z</dcterms:created>
  <dcterms:modified xsi:type="dcterms:W3CDTF">2022-09-30T14:54:17Z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1033-4.4.0.7598</vt:lpwstr>
  </property>
  <property fmtid="{D5CDD505-2E9C-101B-9397-08002B2CF9AE}" pid="3" name="ICV">
    <vt:lpwstr>D610D80F587E42F0893AD95355F1A249</vt:lpwstr>
  </property>
</Properties>
</file>